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embeddedFontLst>
    <p:embeddedFont>
      <p:font typeface="MiSans" charset="-122" pitchFamily="34"/>
      <p:regular r:id="rId22"/>
    </p:embeddedFont>
    <p:embeddedFont>
      <p:font typeface="Noto Sans SC" charset="-122" pitchFamily="34"/>
      <p:regular r:id="rId23"/>
    </p:embeddedFont>
    <p:embeddedFont>
      <p:font typeface="Liter" charset="-122" pitchFamily="34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22" Type="http://schemas.openxmlformats.org/officeDocument/2006/relationships/font" Target="fonts/font1.fntdata"/><Relationship Id="rId23" Type="http://schemas.openxmlformats.org/officeDocument/2006/relationships/font" Target="fonts/font2.fntdata"/><Relationship Id="rId24" Type="http://schemas.openxmlformats.org/officeDocument/2006/relationships/font" Target="fonts/font3.fntdata"/></Relationships>
</file>

<file path=ppt/media/>
</file>

<file path=ppt/media/image-10-1.png>
</file>

<file path=ppt/media/image-11-1.png>
</file>

<file path=ppt/media/image-12-1.png>
</file>

<file path=ppt/media/image-3-1.png>
</file>

<file path=ppt/media/image-4-1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F172B"/>
              </a:gs>
              <a:gs pos="100000">
                <a:srgbClr val="1D293D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10668000" y="-1524000"/>
            <a:ext cx="3048000" cy="3048000"/>
          </a:xfrm>
          <a:custGeom>
            <a:avLst/>
            <a:gdLst/>
            <a:ahLst/>
            <a:cxnLst/>
            <a:rect l="l" t="t" r="r" b="b"/>
            <a:pathLst>
              <a:path w="3048000" h="3048000">
                <a:moveTo>
                  <a:pt x="1524000" y="0"/>
                </a:moveTo>
                <a:lnTo>
                  <a:pt x="1524000" y="0"/>
                </a:lnTo>
                <a:cubicBezTo>
                  <a:pt x="2365118" y="0"/>
                  <a:pt x="3048000" y="682882"/>
                  <a:pt x="3048000" y="1524000"/>
                </a:cubicBezTo>
                <a:lnTo>
                  <a:pt x="3048000" y="1524000"/>
                </a:lnTo>
                <a:cubicBezTo>
                  <a:pt x="3048000" y="2365118"/>
                  <a:pt x="2365118" y="3048000"/>
                  <a:pt x="1524000" y="3048000"/>
                </a:cubicBezTo>
                <a:lnTo>
                  <a:pt x="1524000" y="3048000"/>
                </a:lnTo>
                <a:cubicBezTo>
                  <a:pt x="682882" y="3048000"/>
                  <a:pt x="0" y="2365118"/>
                  <a:pt x="0" y="1524000"/>
                </a:cubicBezTo>
                <a:lnTo>
                  <a:pt x="0" y="1524000"/>
                </a:lnTo>
                <a:cubicBezTo>
                  <a:pt x="0" y="682882"/>
                  <a:pt x="682882" y="0"/>
                  <a:pt x="1524000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4" name="Shape 2"/>
          <p:cNvSpPr/>
          <p:nvPr/>
        </p:nvSpPr>
        <p:spPr>
          <a:xfrm>
            <a:off x="-1524000" y="5334000"/>
            <a:ext cx="3048000" cy="3048000"/>
          </a:xfrm>
          <a:custGeom>
            <a:avLst/>
            <a:gdLst/>
            <a:ahLst/>
            <a:cxnLst/>
            <a:rect l="l" t="t" r="r" b="b"/>
            <a:pathLst>
              <a:path w="3048000" h="3048000">
                <a:moveTo>
                  <a:pt x="1524000" y="0"/>
                </a:moveTo>
                <a:lnTo>
                  <a:pt x="1524000" y="0"/>
                </a:lnTo>
                <a:cubicBezTo>
                  <a:pt x="2365118" y="0"/>
                  <a:pt x="3048000" y="682882"/>
                  <a:pt x="3048000" y="1524000"/>
                </a:cubicBezTo>
                <a:lnTo>
                  <a:pt x="3048000" y="1524000"/>
                </a:lnTo>
                <a:cubicBezTo>
                  <a:pt x="3048000" y="2365118"/>
                  <a:pt x="2365118" y="3048000"/>
                  <a:pt x="1524000" y="3048000"/>
                </a:cubicBezTo>
                <a:lnTo>
                  <a:pt x="1524000" y="3048000"/>
                </a:lnTo>
                <a:cubicBezTo>
                  <a:pt x="682882" y="3048000"/>
                  <a:pt x="0" y="2365118"/>
                  <a:pt x="0" y="1524000"/>
                </a:cubicBezTo>
                <a:lnTo>
                  <a:pt x="0" y="1524000"/>
                </a:lnTo>
                <a:cubicBezTo>
                  <a:pt x="0" y="682882"/>
                  <a:pt x="682882" y="0"/>
                  <a:pt x="1524000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5" name="Shape 3"/>
          <p:cNvSpPr/>
          <p:nvPr/>
        </p:nvSpPr>
        <p:spPr>
          <a:xfrm>
            <a:off x="4432498" y="1698625"/>
            <a:ext cx="3325813" cy="349250"/>
          </a:xfrm>
          <a:custGeom>
            <a:avLst/>
            <a:gdLst/>
            <a:ahLst/>
            <a:cxnLst/>
            <a:rect l="l" t="t" r="r" b="b"/>
            <a:pathLst>
              <a:path w="3325813" h="349250">
                <a:moveTo>
                  <a:pt x="174625" y="0"/>
                </a:moveTo>
                <a:lnTo>
                  <a:pt x="3151188" y="0"/>
                </a:lnTo>
                <a:cubicBezTo>
                  <a:pt x="3247566" y="0"/>
                  <a:pt x="3325813" y="78247"/>
                  <a:pt x="3325813" y="174625"/>
                </a:cubicBezTo>
                <a:lnTo>
                  <a:pt x="3325813" y="174625"/>
                </a:lnTo>
                <a:cubicBezTo>
                  <a:pt x="3325813" y="271003"/>
                  <a:pt x="3247566" y="349250"/>
                  <a:pt x="3151188" y="349250"/>
                </a:cubicBezTo>
                <a:lnTo>
                  <a:pt x="174625" y="349250"/>
                </a:lnTo>
                <a:cubicBezTo>
                  <a:pt x="78247" y="349250"/>
                  <a:pt x="0" y="271003"/>
                  <a:pt x="0" y="174625"/>
                </a:cubicBezTo>
                <a:lnTo>
                  <a:pt x="0" y="174625"/>
                </a:lnTo>
                <a:cubicBezTo>
                  <a:pt x="0" y="78247"/>
                  <a:pt x="78247" y="0"/>
                  <a:pt x="174625" y="0"/>
                </a:cubicBezTo>
                <a:close/>
              </a:path>
            </a:pathLst>
          </a:custGeom>
          <a:solidFill>
            <a:srgbClr val="2B7FFF">
              <a:alpha val="2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4587280" y="1762125"/>
            <a:ext cx="3016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spc="56" kern="0" dirty="0">
                <a:solidFill>
                  <a:srgbClr val="8EC5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Analyse Économétrique Avancée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756620" y="2238375"/>
            <a:ext cx="4675188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Modélisation du Prix des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Biens Immobiliers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713460" y="3317875"/>
            <a:ext cx="4762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dirty="0">
                <a:solidFill>
                  <a:srgbClr val="BEDB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Régression Linéaire Multiple et Méthodes Régularisées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988098" y="3921026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9781" y="-4837"/>
                </a:moveTo>
                <a:cubicBezTo>
                  <a:pt x="85539" y="-5693"/>
                  <a:pt x="81186" y="-5693"/>
                  <a:pt x="76944" y="-4837"/>
                </a:cubicBezTo>
                <a:lnTo>
                  <a:pt x="7181" y="9116"/>
                </a:lnTo>
                <a:cubicBezTo>
                  <a:pt x="3014" y="9934"/>
                  <a:pt x="0" y="13618"/>
                  <a:pt x="0" y="17859"/>
                </a:cubicBezTo>
                <a:cubicBezTo>
                  <a:pt x="0" y="21692"/>
                  <a:pt x="2418" y="25040"/>
                  <a:pt x="5953" y="26268"/>
                </a:cubicBezTo>
                <a:lnTo>
                  <a:pt x="5953" y="53578"/>
                </a:lnTo>
                <a:lnTo>
                  <a:pt x="112" y="82823"/>
                </a:lnTo>
                <a:cubicBezTo>
                  <a:pt x="37" y="83158"/>
                  <a:pt x="0" y="83530"/>
                  <a:pt x="0" y="83902"/>
                </a:cubicBezTo>
                <a:cubicBezTo>
                  <a:pt x="0" y="86878"/>
                  <a:pt x="2418" y="89334"/>
                  <a:pt x="5432" y="89334"/>
                </a:cubicBezTo>
                <a:lnTo>
                  <a:pt x="18417" y="89334"/>
                </a:lnTo>
                <a:cubicBezTo>
                  <a:pt x="21394" y="89334"/>
                  <a:pt x="23850" y="86916"/>
                  <a:pt x="23850" y="83902"/>
                </a:cubicBezTo>
                <a:cubicBezTo>
                  <a:pt x="23850" y="83530"/>
                  <a:pt x="23812" y="83195"/>
                  <a:pt x="23738" y="82823"/>
                </a:cubicBezTo>
                <a:lnTo>
                  <a:pt x="17859" y="53578"/>
                </a:lnTo>
                <a:lnTo>
                  <a:pt x="17859" y="28761"/>
                </a:lnTo>
                <a:lnTo>
                  <a:pt x="35719" y="32333"/>
                </a:lnTo>
                <a:lnTo>
                  <a:pt x="35719" y="53578"/>
                </a:lnTo>
                <a:cubicBezTo>
                  <a:pt x="35719" y="79883"/>
                  <a:pt x="57038" y="101203"/>
                  <a:pt x="83344" y="101203"/>
                </a:cubicBezTo>
                <a:cubicBezTo>
                  <a:pt x="109649" y="101203"/>
                  <a:pt x="130969" y="79883"/>
                  <a:pt x="130969" y="53578"/>
                </a:cubicBezTo>
                <a:lnTo>
                  <a:pt x="130969" y="32333"/>
                </a:lnTo>
                <a:lnTo>
                  <a:pt x="159507" y="26640"/>
                </a:lnTo>
                <a:cubicBezTo>
                  <a:pt x="163674" y="25784"/>
                  <a:pt x="166688" y="22101"/>
                  <a:pt x="166688" y="17859"/>
                </a:cubicBezTo>
                <a:cubicBezTo>
                  <a:pt x="166688" y="13618"/>
                  <a:pt x="163674" y="9934"/>
                  <a:pt x="159507" y="9116"/>
                </a:cubicBezTo>
                <a:lnTo>
                  <a:pt x="89781" y="-4837"/>
                </a:lnTo>
                <a:close/>
                <a:moveTo>
                  <a:pt x="83344" y="83344"/>
                </a:moveTo>
                <a:cubicBezTo>
                  <a:pt x="66898" y="83344"/>
                  <a:pt x="53578" y="70024"/>
                  <a:pt x="53578" y="53578"/>
                </a:cubicBezTo>
                <a:lnTo>
                  <a:pt x="113109" y="53578"/>
                </a:lnTo>
                <a:cubicBezTo>
                  <a:pt x="113109" y="70024"/>
                  <a:pt x="99789" y="83344"/>
                  <a:pt x="83344" y="83344"/>
                </a:cubicBezTo>
                <a:close/>
                <a:moveTo>
                  <a:pt x="44686" y="119100"/>
                </a:moveTo>
                <a:cubicBezTo>
                  <a:pt x="21841" y="129592"/>
                  <a:pt x="5953" y="152660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74414" y="190500"/>
                </a:lnTo>
                <a:lnTo>
                  <a:pt x="74414" y="136178"/>
                </a:lnTo>
                <a:lnTo>
                  <a:pt x="53057" y="120179"/>
                </a:lnTo>
                <a:cubicBezTo>
                  <a:pt x="50639" y="118356"/>
                  <a:pt x="47402" y="117872"/>
                  <a:pt x="44648" y="119137"/>
                </a:cubicBezTo>
                <a:close/>
                <a:moveTo>
                  <a:pt x="92273" y="190500"/>
                </a:move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52660"/>
                  <a:pt x="144847" y="129592"/>
                  <a:pt x="122002" y="119137"/>
                </a:cubicBezTo>
                <a:cubicBezTo>
                  <a:pt x="119249" y="117872"/>
                  <a:pt x="116012" y="118356"/>
                  <a:pt x="113593" y="120179"/>
                </a:cubicBezTo>
                <a:lnTo>
                  <a:pt x="92236" y="136178"/>
                </a:lnTo>
                <a:lnTo>
                  <a:pt x="92236" y="190500"/>
                </a:lnTo>
                <a:close/>
              </a:path>
            </a:pathLst>
          </a:custGeom>
          <a:solidFill>
            <a:srgbClr val="51A2FF"/>
          </a:solidFill>
          <a:ln/>
        </p:spPr>
      </p:sp>
      <p:sp>
        <p:nvSpPr>
          <p:cNvPr id="10" name="Text 8"/>
          <p:cNvSpPr/>
          <p:nvPr/>
        </p:nvSpPr>
        <p:spPr>
          <a:xfrm>
            <a:off x="4285754" y="3825776"/>
            <a:ext cx="2301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0A1B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Auteur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285754" y="4016276"/>
            <a:ext cx="2384985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AD5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 FARES Mohamed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AD5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 AKKA OUAYAD Mohammed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786265" y="3825776"/>
            <a:ext cx="7938" cy="381000"/>
          </a:xfrm>
          <a:custGeom>
            <a:avLst/>
            <a:gdLst/>
            <a:ahLst/>
            <a:cxnLst/>
            <a:rect l="l" t="t" r="r" b="b"/>
            <a:pathLst>
              <a:path w="7938" h="381000">
                <a:moveTo>
                  <a:pt x="0" y="0"/>
                </a:moveTo>
                <a:lnTo>
                  <a:pt x="7938" y="0"/>
                </a:lnTo>
                <a:lnTo>
                  <a:pt x="7938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45556C"/>
          </a:solidFill>
          <a:ln/>
        </p:spPr>
      </p:sp>
      <p:sp>
        <p:nvSpPr>
          <p:cNvPr id="13" name="Shape 11"/>
          <p:cNvSpPr/>
          <p:nvPr/>
        </p:nvSpPr>
        <p:spPr>
          <a:xfrm>
            <a:off x="7083921" y="3921026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47625" y="0"/>
                </a:moveTo>
                <a:cubicBezTo>
                  <a:pt x="54211" y="0"/>
                  <a:pt x="59531" y="5321"/>
                  <a:pt x="59531" y="11906"/>
                </a:cubicBezTo>
                <a:lnTo>
                  <a:pt x="59531" y="23812"/>
                </a:lnTo>
                <a:lnTo>
                  <a:pt x="107156" y="23812"/>
                </a:lnTo>
                <a:lnTo>
                  <a:pt x="107156" y="11906"/>
                </a:lnTo>
                <a:cubicBezTo>
                  <a:pt x="107156" y="5321"/>
                  <a:pt x="112477" y="0"/>
                  <a:pt x="119063" y="0"/>
                </a:cubicBezTo>
                <a:cubicBezTo>
                  <a:pt x="125648" y="0"/>
                  <a:pt x="130969" y="5321"/>
                  <a:pt x="130969" y="11906"/>
                </a:cubicBezTo>
                <a:lnTo>
                  <a:pt x="130969" y="23812"/>
                </a:lnTo>
                <a:lnTo>
                  <a:pt x="142875" y="23812"/>
                </a:lnTo>
                <a:cubicBezTo>
                  <a:pt x="156009" y="23812"/>
                  <a:pt x="166688" y="34491"/>
                  <a:pt x="166688" y="47625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47625"/>
                </a:lnTo>
                <a:cubicBezTo>
                  <a:pt x="0" y="34491"/>
                  <a:pt x="10678" y="23812"/>
                  <a:pt x="23812" y="23812"/>
                </a:cubicBezTo>
                <a:lnTo>
                  <a:pt x="35719" y="23812"/>
                </a:lnTo>
                <a:lnTo>
                  <a:pt x="35719" y="11906"/>
                </a:lnTo>
                <a:cubicBezTo>
                  <a:pt x="35719" y="5321"/>
                  <a:pt x="41039" y="0"/>
                  <a:pt x="47625" y="0"/>
                </a:cubicBezTo>
                <a:close/>
                <a:moveTo>
                  <a:pt x="23812" y="89297"/>
                </a:moveTo>
                <a:lnTo>
                  <a:pt x="23812" y="101203"/>
                </a:lnTo>
                <a:cubicBezTo>
                  <a:pt x="23812" y="104477"/>
                  <a:pt x="26491" y="107156"/>
                  <a:pt x="29766" y="107156"/>
                </a:cubicBezTo>
                <a:lnTo>
                  <a:pt x="41672" y="107156"/>
                </a:lnTo>
                <a:cubicBezTo>
                  <a:pt x="44946" y="107156"/>
                  <a:pt x="47625" y="104477"/>
                  <a:pt x="47625" y="101203"/>
                </a:cubicBezTo>
                <a:lnTo>
                  <a:pt x="47625" y="89297"/>
                </a:lnTo>
                <a:cubicBezTo>
                  <a:pt x="47625" y="86023"/>
                  <a:pt x="44946" y="83344"/>
                  <a:pt x="41672" y="83344"/>
                </a:cubicBezTo>
                <a:lnTo>
                  <a:pt x="29766" y="83344"/>
                </a:lnTo>
                <a:cubicBezTo>
                  <a:pt x="26491" y="83344"/>
                  <a:pt x="23812" y="86023"/>
                  <a:pt x="23812" y="89297"/>
                </a:cubicBezTo>
                <a:close/>
                <a:moveTo>
                  <a:pt x="71438" y="89297"/>
                </a:moveTo>
                <a:lnTo>
                  <a:pt x="71438" y="101203"/>
                </a:lnTo>
                <a:cubicBezTo>
                  <a:pt x="71438" y="104477"/>
                  <a:pt x="74116" y="107156"/>
                  <a:pt x="77391" y="107156"/>
                </a:cubicBezTo>
                <a:lnTo>
                  <a:pt x="89297" y="107156"/>
                </a:lnTo>
                <a:cubicBezTo>
                  <a:pt x="92571" y="107156"/>
                  <a:pt x="95250" y="104477"/>
                  <a:pt x="95250" y="101203"/>
                </a:cubicBezTo>
                <a:lnTo>
                  <a:pt x="95250" y="89297"/>
                </a:lnTo>
                <a:cubicBezTo>
                  <a:pt x="95250" y="86023"/>
                  <a:pt x="92571" y="83344"/>
                  <a:pt x="89297" y="83344"/>
                </a:cubicBezTo>
                <a:lnTo>
                  <a:pt x="77391" y="83344"/>
                </a:lnTo>
                <a:cubicBezTo>
                  <a:pt x="74116" y="83344"/>
                  <a:pt x="71438" y="86023"/>
                  <a:pt x="71438" y="89297"/>
                </a:cubicBezTo>
                <a:close/>
                <a:moveTo>
                  <a:pt x="125016" y="83344"/>
                </a:moveTo>
                <a:cubicBezTo>
                  <a:pt x="121741" y="83344"/>
                  <a:pt x="119063" y="86023"/>
                  <a:pt x="119063" y="89297"/>
                </a:cubicBezTo>
                <a:lnTo>
                  <a:pt x="119063" y="101203"/>
                </a:lnTo>
                <a:cubicBezTo>
                  <a:pt x="119063" y="104477"/>
                  <a:pt x="121741" y="107156"/>
                  <a:pt x="125016" y="107156"/>
                </a:cubicBezTo>
                <a:lnTo>
                  <a:pt x="136922" y="107156"/>
                </a:lnTo>
                <a:cubicBezTo>
                  <a:pt x="140196" y="107156"/>
                  <a:pt x="142875" y="104477"/>
                  <a:pt x="142875" y="101203"/>
                </a:cubicBezTo>
                <a:lnTo>
                  <a:pt x="142875" y="89297"/>
                </a:lnTo>
                <a:cubicBezTo>
                  <a:pt x="142875" y="86023"/>
                  <a:pt x="140196" y="83344"/>
                  <a:pt x="136922" y="83344"/>
                </a:cubicBezTo>
                <a:lnTo>
                  <a:pt x="125016" y="83344"/>
                </a:lnTo>
                <a:close/>
                <a:moveTo>
                  <a:pt x="23812" y="136922"/>
                </a:move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41672" y="154781"/>
                </a:lnTo>
                <a:cubicBezTo>
                  <a:pt x="44946" y="154781"/>
                  <a:pt x="47625" y="152102"/>
                  <a:pt x="47625" y="148828"/>
                </a:cubicBezTo>
                <a:lnTo>
                  <a:pt x="47625" y="136922"/>
                </a:lnTo>
                <a:cubicBezTo>
                  <a:pt x="47625" y="133648"/>
                  <a:pt x="44946" y="130969"/>
                  <a:pt x="41672" y="130969"/>
                </a:cubicBezTo>
                <a:lnTo>
                  <a:pt x="29766" y="130969"/>
                </a:lnTo>
                <a:cubicBezTo>
                  <a:pt x="26491" y="130969"/>
                  <a:pt x="23812" y="133648"/>
                  <a:pt x="23812" y="136922"/>
                </a:cubicBezTo>
                <a:close/>
                <a:moveTo>
                  <a:pt x="77391" y="130969"/>
                </a:moveTo>
                <a:cubicBezTo>
                  <a:pt x="74116" y="130969"/>
                  <a:pt x="71438" y="133648"/>
                  <a:pt x="71438" y="136922"/>
                </a:cubicBezTo>
                <a:lnTo>
                  <a:pt x="71438" y="148828"/>
                </a:lnTo>
                <a:cubicBezTo>
                  <a:pt x="71438" y="152102"/>
                  <a:pt x="74116" y="154781"/>
                  <a:pt x="77391" y="154781"/>
                </a:cubicBezTo>
                <a:lnTo>
                  <a:pt x="89297" y="154781"/>
                </a:lnTo>
                <a:cubicBezTo>
                  <a:pt x="92571" y="154781"/>
                  <a:pt x="95250" y="152102"/>
                  <a:pt x="95250" y="148828"/>
                </a:cubicBezTo>
                <a:lnTo>
                  <a:pt x="95250" y="136922"/>
                </a:lnTo>
                <a:cubicBezTo>
                  <a:pt x="95250" y="133648"/>
                  <a:pt x="92571" y="130969"/>
                  <a:pt x="89297" y="130969"/>
                </a:cubicBezTo>
                <a:lnTo>
                  <a:pt x="77391" y="130969"/>
                </a:lnTo>
                <a:close/>
                <a:moveTo>
                  <a:pt x="119063" y="136922"/>
                </a:moveTo>
                <a:lnTo>
                  <a:pt x="119063" y="148828"/>
                </a:lnTo>
                <a:cubicBezTo>
                  <a:pt x="119063" y="152102"/>
                  <a:pt x="121741" y="154781"/>
                  <a:pt x="125016" y="154781"/>
                </a:cubicBezTo>
                <a:lnTo>
                  <a:pt x="136922" y="154781"/>
                </a:lnTo>
                <a:cubicBezTo>
                  <a:pt x="140196" y="154781"/>
                  <a:pt x="142875" y="152102"/>
                  <a:pt x="142875" y="148828"/>
                </a:cubicBezTo>
                <a:lnTo>
                  <a:pt x="142875" y="136922"/>
                </a:lnTo>
                <a:cubicBezTo>
                  <a:pt x="142875" y="133648"/>
                  <a:pt x="140196" y="130969"/>
                  <a:pt x="136922" y="130969"/>
                </a:cubicBezTo>
                <a:lnTo>
                  <a:pt x="125016" y="130969"/>
                </a:lnTo>
                <a:cubicBezTo>
                  <a:pt x="121741" y="130969"/>
                  <a:pt x="119063" y="133648"/>
                  <a:pt x="119063" y="136922"/>
                </a:cubicBezTo>
                <a:close/>
              </a:path>
            </a:pathLst>
          </a:custGeom>
          <a:solidFill>
            <a:srgbClr val="51A2FF"/>
          </a:solidFill>
          <a:ln/>
        </p:spPr>
      </p:sp>
      <p:sp>
        <p:nvSpPr>
          <p:cNvPr id="14" name="Text 12"/>
          <p:cNvSpPr/>
          <p:nvPr/>
        </p:nvSpPr>
        <p:spPr>
          <a:xfrm>
            <a:off x="7381578" y="3825776"/>
            <a:ext cx="91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0A1B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381578" y="3984526"/>
            <a:ext cx="1388129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AD5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 Février 2026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277592" y="4937026"/>
            <a:ext cx="1309688" cy="698500"/>
          </a:xfrm>
          <a:custGeom>
            <a:avLst/>
            <a:gdLst/>
            <a:ahLst/>
            <a:cxnLst/>
            <a:rect l="l" t="t" r="r" b="b"/>
            <a:pathLst>
              <a:path w="1309688" h="698500">
                <a:moveTo>
                  <a:pt x="95247" y="0"/>
                </a:moveTo>
                <a:lnTo>
                  <a:pt x="1214440" y="0"/>
                </a:lnTo>
                <a:cubicBezTo>
                  <a:pt x="1267044" y="0"/>
                  <a:pt x="1309688" y="42644"/>
                  <a:pt x="1309688" y="95247"/>
                </a:cubicBezTo>
                <a:lnTo>
                  <a:pt x="1309688" y="603253"/>
                </a:lnTo>
                <a:cubicBezTo>
                  <a:pt x="1309688" y="655856"/>
                  <a:pt x="1267044" y="698500"/>
                  <a:pt x="1214440" y="698500"/>
                </a:cubicBezTo>
                <a:lnTo>
                  <a:pt x="95247" y="698500"/>
                </a:lnTo>
                <a:cubicBezTo>
                  <a:pt x="42644" y="698500"/>
                  <a:pt x="0" y="655856"/>
                  <a:pt x="0" y="603253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3797598" y="503227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95250" y="65484"/>
                </a:moveTo>
                <a:cubicBezTo>
                  <a:pt x="88664" y="65484"/>
                  <a:pt x="83344" y="70805"/>
                  <a:pt x="83344" y="77391"/>
                </a:cubicBezTo>
                <a:cubicBezTo>
                  <a:pt x="83344" y="82339"/>
                  <a:pt x="79363" y="86320"/>
                  <a:pt x="74414" y="86320"/>
                </a:cubicBezTo>
                <a:cubicBezTo>
                  <a:pt x="69466" y="86320"/>
                  <a:pt x="65484" y="82339"/>
                  <a:pt x="65484" y="77391"/>
                </a:cubicBezTo>
                <a:cubicBezTo>
                  <a:pt x="65484" y="60945"/>
                  <a:pt x="78804" y="47625"/>
                  <a:pt x="95250" y="47625"/>
                </a:cubicBezTo>
                <a:cubicBezTo>
                  <a:pt x="111696" y="47625"/>
                  <a:pt x="125016" y="60945"/>
                  <a:pt x="125016" y="77391"/>
                </a:cubicBezTo>
                <a:cubicBezTo>
                  <a:pt x="125016" y="94952"/>
                  <a:pt x="111621" y="102394"/>
                  <a:pt x="104180" y="105110"/>
                </a:cubicBezTo>
                <a:lnTo>
                  <a:pt x="104180" y="106524"/>
                </a:lnTo>
                <a:cubicBezTo>
                  <a:pt x="104180" y="111472"/>
                  <a:pt x="100199" y="115453"/>
                  <a:pt x="95250" y="115453"/>
                </a:cubicBezTo>
                <a:cubicBezTo>
                  <a:pt x="90301" y="115453"/>
                  <a:pt x="86320" y="111472"/>
                  <a:pt x="86320" y="106524"/>
                </a:cubicBezTo>
                <a:lnTo>
                  <a:pt x="86320" y="103510"/>
                </a:lnTo>
                <a:cubicBezTo>
                  <a:pt x="86320" y="95883"/>
                  <a:pt x="91827" y="90413"/>
                  <a:pt x="97520" y="88553"/>
                </a:cubicBezTo>
                <a:cubicBezTo>
                  <a:pt x="99901" y="87771"/>
                  <a:pt x="102431" y="86506"/>
                  <a:pt x="104291" y="84720"/>
                </a:cubicBezTo>
                <a:cubicBezTo>
                  <a:pt x="105891" y="83158"/>
                  <a:pt x="107156" y="81000"/>
                  <a:pt x="107156" y="77428"/>
                </a:cubicBezTo>
                <a:cubicBezTo>
                  <a:pt x="107156" y="70842"/>
                  <a:pt x="101836" y="65522"/>
                  <a:pt x="95250" y="65522"/>
                </a:cubicBezTo>
                <a:close/>
                <a:moveTo>
                  <a:pt x="83344" y="136922"/>
                </a:moveTo>
                <a:cubicBezTo>
                  <a:pt x="83344" y="130351"/>
                  <a:pt x="88679" y="125016"/>
                  <a:pt x="95250" y="125016"/>
                </a:cubicBezTo>
                <a:cubicBezTo>
                  <a:pt x="101821" y="125016"/>
                  <a:pt x="107156" y="130351"/>
                  <a:pt x="107156" y="136922"/>
                </a:cubicBezTo>
                <a:cubicBezTo>
                  <a:pt x="107156" y="143493"/>
                  <a:pt x="101821" y="148828"/>
                  <a:pt x="95250" y="148828"/>
                </a:cubicBezTo>
                <a:cubicBezTo>
                  <a:pt x="88679" y="148828"/>
                  <a:pt x="83344" y="143493"/>
                  <a:pt x="83344" y="136922"/>
                </a:cubicBezTo>
                <a:close/>
              </a:path>
            </a:pathLst>
          </a:custGeom>
          <a:solidFill>
            <a:srgbClr val="51A2FF"/>
          </a:solidFill>
          <a:ln/>
        </p:spPr>
      </p:sp>
      <p:sp>
        <p:nvSpPr>
          <p:cNvPr id="18" name="Shape 16"/>
          <p:cNvSpPr/>
          <p:nvPr/>
        </p:nvSpPr>
        <p:spPr>
          <a:xfrm>
            <a:off x="4786313" y="4937026"/>
            <a:ext cx="1309688" cy="698500"/>
          </a:xfrm>
          <a:custGeom>
            <a:avLst/>
            <a:gdLst/>
            <a:ahLst/>
            <a:cxnLst/>
            <a:rect l="l" t="t" r="r" b="b"/>
            <a:pathLst>
              <a:path w="1309688" h="698500">
                <a:moveTo>
                  <a:pt x="95247" y="0"/>
                </a:moveTo>
                <a:lnTo>
                  <a:pt x="1214440" y="0"/>
                </a:lnTo>
                <a:cubicBezTo>
                  <a:pt x="1267044" y="0"/>
                  <a:pt x="1309688" y="42644"/>
                  <a:pt x="1309688" y="95247"/>
                </a:cubicBezTo>
                <a:lnTo>
                  <a:pt x="1309688" y="603253"/>
                </a:lnTo>
                <a:cubicBezTo>
                  <a:pt x="1309688" y="655856"/>
                  <a:pt x="1267044" y="698500"/>
                  <a:pt x="1214440" y="698500"/>
                </a:cubicBezTo>
                <a:lnTo>
                  <a:pt x="95247" y="698500"/>
                </a:lnTo>
                <a:cubicBezTo>
                  <a:pt x="42644" y="698500"/>
                  <a:pt x="0" y="655856"/>
                  <a:pt x="0" y="603253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5353348" y="5032276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00D492"/>
          </a:solidFill>
          <a:ln/>
        </p:spPr>
      </p:sp>
      <p:sp>
        <p:nvSpPr>
          <p:cNvPr id="20" name="Text 18"/>
          <p:cNvSpPr/>
          <p:nvPr/>
        </p:nvSpPr>
        <p:spPr>
          <a:xfrm>
            <a:off x="4877098" y="5238750"/>
            <a:ext cx="1119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 de Données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93842" y="4937026"/>
            <a:ext cx="1309688" cy="698500"/>
          </a:xfrm>
          <a:custGeom>
            <a:avLst/>
            <a:gdLst/>
            <a:ahLst/>
            <a:cxnLst/>
            <a:rect l="l" t="t" r="r" b="b"/>
            <a:pathLst>
              <a:path w="1309688" h="698500">
                <a:moveTo>
                  <a:pt x="95247" y="0"/>
                </a:moveTo>
                <a:lnTo>
                  <a:pt x="1214440" y="0"/>
                </a:lnTo>
                <a:cubicBezTo>
                  <a:pt x="1267044" y="0"/>
                  <a:pt x="1309688" y="42644"/>
                  <a:pt x="1309688" y="95247"/>
                </a:cubicBezTo>
                <a:lnTo>
                  <a:pt x="1309688" y="603253"/>
                </a:lnTo>
                <a:cubicBezTo>
                  <a:pt x="1309688" y="655856"/>
                  <a:pt x="1267044" y="698500"/>
                  <a:pt x="1214440" y="698500"/>
                </a:cubicBezTo>
                <a:lnTo>
                  <a:pt x="95247" y="698500"/>
                </a:lnTo>
                <a:cubicBezTo>
                  <a:pt x="42644" y="698500"/>
                  <a:pt x="0" y="655856"/>
                  <a:pt x="0" y="603253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6893421" y="503227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FFB900"/>
          </a:solidFill>
          <a:ln/>
        </p:spPr>
      </p:sp>
      <p:sp>
        <p:nvSpPr>
          <p:cNvPr id="23" name="Shape 21"/>
          <p:cNvSpPr/>
          <p:nvPr/>
        </p:nvSpPr>
        <p:spPr>
          <a:xfrm>
            <a:off x="7758311" y="4937026"/>
            <a:ext cx="1309688" cy="698500"/>
          </a:xfrm>
          <a:custGeom>
            <a:avLst/>
            <a:gdLst/>
            <a:ahLst/>
            <a:cxnLst/>
            <a:rect l="l" t="t" r="r" b="b"/>
            <a:pathLst>
              <a:path w="1309688" h="698500">
                <a:moveTo>
                  <a:pt x="95247" y="0"/>
                </a:moveTo>
                <a:lnTo>
                  <a:pt x="1214440" y="0"/>
                </a:lnTo>
                <a:cubicBezTo>
                  <a:pt x="1267044" y="0"/>
                  <a:pt x="1309688" y="42644"/>
                  <a:pt x="1309688" y="95247"/>
                </a:cubicBezTo>
                <a:lnTo>
                  <a:pt x="1309688" y="603253"/>
                </a:lnTo>
                <a:cubicBezTo>
                  <a:pt x="1309688" y="655856"/>
                  <a:pt x="1267044" y="698500"/>
                  <a:pt x="1214440" y="698500"/>
                </a:cubicBezTo>
                <a:lnTo>
                  <a:pt x="95247" y="698500"/>
                </a:lnTo>
                <a:cubicBezTo>
                  <a:pt x="42644" y="698500"/>
                  <a:pt x="0" y="655856"/>
                  <a:pt x="0" y="603253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8336558" y="503227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C27AFF"/>
          </a:solidFill>
          <a:ln/>
        </p:spPr>
      </p:sp>
      <p:sp>
        <p:nvSpPr>
          <p:cNvPr id="25" name="Text 23"/>
          <p:cNvSpPr/>
          <p:nvPr/>
        </p:nvSpPr>
        <p:spPr>
          <a:xfrm>
            <a:off x="7872214" y="5080000"/>
            <a:ext cx="1119188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389092" y="5238750"/>
            <a:ext cx="1119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Modélisation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313311" y="5238750"/>
            <a:ext cx="1119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Problématique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03. Modélisation et Estimation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096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Performance : Valeurs Réelles vs Prédites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6827520" cy="5600700"/>
          </a:xfrm>
          <a:custGeom>
            <a:avLst/>
            <a:gdLst/>
            <a:ahLst/>
            <a:cxnLst/>
            <a:rect l="l" t="t" r="r" b="b"/>
            <a:pathLst>
              <a:path w="6827520" h="5600700">
                <a:moveTo>
                  <a:pt x="153422" y="0"/>
                </a:moveTo>
                <a:lnTo>
                  <a:pt x="6674098" y="0"/>
                </a:lnTo>
                <a:cubicBezTo>
                  <a:pt x="6758830" y="0"/>
                  <a:pt x="6827520" y="68230"/>
                  <a:pt x="6827520" y="152395"/>
                </a:cubicBezTo>
                <a:lnTo>
                  <a:pt x="6827520" y="5448305"/>
                </a:lnTo>
                <a:cubicBezTo>
                  <a:pt x="6827520" y="5532470"/>
                  <a:pt x="6758830" y="5600700"/>
                  <a:pt x="6674098" y="5600700"/>
                </a:cubicBezTo>
                <a:lnTo>
                  <a:pt x="153422" y="5600700"/>
                </a:lnTo>
                <a:cubicBezTo>
                  <a:pt x="68690" y="5600700"/>
                  <a:pt x="0" y="5532470"/>
                  <a:pt x="0" y="5448305"/>
                </a:cubicBezTo>
                <a:lnTo>
                  <a:pt x="0" y="152395"/>
                </a:lnTo>
                <a:cubicBezTo>
                  <a:pt x="0" y="68230"/>
                  <a:pt x="68690" y="0"/>
                  <a:pt x="15342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7372350" y="1104900"/>
            <a:ext cx="4438650" cy="3962400"/>
          </a:xfrm>
          <a:custGeom>
            <a:avLst/>
            <a:gdLst/>
            <a:ahLst/>
            <a:cxnLst/>
            <a:rect l="l" t="t" r="r" b="b"/>
            <a:pathLst>
              <a:path w="4438650" h="3962400">
                <a:moveTo>
                  <a:pt x="38100" y="0"/>
                </a:moveTo>
                <a:lnTo>
                  <a:pt x="4286256" y="0"/>
                </a:lnTo>
                <a:cubicBezTo>
                  <a:pt x="4370421" y="0"/>
                  <a:pt x="4438650" y="68229"/>
                  <a:pt x="4438650" y="152394"/>
                </a:cubicBezTo>
                <a:lnTo>
                  <a:pt x="4438650" y="3810006"/>
                </a:lnTo>
                <a:cubicBezTo>
                  <a:pt x="4438650" y="3894171"/>
                  <a:pt x="4370421" y="3962400"/>
                  <a:pt x="4286256" y="3962400"/>
                </a:cubicBezTo>
                <a:lnTo>
                  <a:pt x="38100" y="3962400"/>
                </a:lnTo>
                <a:cubicBezTo>
                  <a:pt x="17072" y="3962400"/>
                  <a:pt x="0" y="3945328"/>
                  <a:pt x="0" y="392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ECFDF5"/>
              </a:gs>
              <a:gs pos="100000">
                <a:srgbClr val="F0FDFA"/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7372350" y="1104900"/>
            <a:ext cx="38100" cy="3962400"/>
          </a:xfrm>
          <a:custGeom>
            <a:avLst/>
            <a:gdLst/>
            <a:ahLst/>
            <a:cxnLst/>
            <a:rect l="l" t="t" r="r" b="b"/>
            <a:pathLst>
              <a:path w="38100" h="3962400">
                <a:moveTo>
                  <a:pt x="38100" y="0"/>
                </a:moveTo>
                <a:lnTo>
                  <a:pt x="38100" y="0"/>
                </a:lnTo>
                <a:lnTo>
                  <a:pt x="38100" y="3962400"/>
                </a:lnTo>
                <a:lnTo>
                  <a:pt x="38100" y="3962400"/>
                </a:lnTo>
                <a:cubicBezTo>
                  <a:pt x="17072" y="3962400"/>
                  <a:pt x="0" y="3945328"/>
                  <a:pt x="0" y="392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7" name="Text 5"/>
          <p:cNvSpPr/>
          <p:nvPr/>
        </p:nvSpPr>
        <p:spPr>
          <a:xfrm>
            <a:off x="7581900" y="1295400"/>
            <a:ext cx="412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Métriques de Performance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581900" y="1676400"/>
            <a:ext cx="4038600" cy="990600"/>
          </a:xfrm>
          <a:custGeom>
            <a:avLst/>
            <a:gdLst/>
            <a:ahLst/>
            <a:cxnLst/>
            <a:rect l="l" t="t" r="r" b="b"/>
            <a:pathLst>
              <a:path w="4038600" h="990600">
                <a:moveTo>
                  <a:pt x="114295" y="0"/>
                </a:moveTo>
                <a:lnTo>
                  <a:pt x="3924305" y="0"/>
                </a:lnTo>
                <a:cubicBezTo>
                  <a:pt x="3987386" y="0"/>
                  <a:pt x="4038600" y="51214"/>
                  <a:pt x="4038600" y="114295"/>
                </a:cubicBezTo>
                <a:lnTo>
                  <a:pt x="4038600" y="876305"/>
                </a:lnTo>
                <a:cubicBezTo>
                  <a:pt x="4038600" y="939386"/>
                  <a:pt x="3987386" y="990600"/>
                  <a:pt x="3924305" y="990600"/>
                </a:cubicBezTo>
                <a:lnTo>
                  <a:pt x="114295" y="990600"/>
                </a:lnTo>
                <a:cubicBezTo>
                  <a:pt x="51214" y="990600"/>
                  <a:pt x="0" y="939386"/>
                  <a:pt x="0" y="876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7662863" y="1790700"/>
            <a:ext cx="387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R² (Coefficient de Détermination)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624762" y="2019300"/>
            <a:ext cx="395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00996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0.82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662863" y="2362200"/>
            <a:ext cx="387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82% variance expliquée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581900" y="2781300"/>
            <a:ext cx="4038600" cy="990600"/>
          </a:xfrm>
          <a:custGeom>
            <a:avLst/>
            <a:gdLst/>
            <a:ahLst/>
            <a:cxnLst/>
            <a:rect l="l" t="t" r="r" b="b"/>
            <a:pathLst>
              <a:path w="4038600" h="990600">
                <a:moveTo>
                  <a:pt x="114295" y="0"/>
                </a:moveTo>
                <a:lnTo>
                  <a:pt x="3924305" y="0"/>
                </a:lnTo>
                <a:cubicBezTo>
                  <a:pt x="3987386" y="0"/>
                  <a:pt x="4038600" y="51214"/>
                  <a:pt x="4038600" y="114295"/>
                </a:cubicBezTo>
                <a:lnTo>
                  <a:pt x="4038600" y="876305"/>
                </a:lnTo>
                <a:cubicBezTo>
                  <a:pt x="4038600" y="939386"/>
                  <a:pt x="3987386" y="990600"/>
                  <a:pt x="3924305" y="990600"/>
                </a:cubicBezTo>
                <a:lnTo>
                  <a:pt x="114295" y="990600"/>
                </a:lnTo>
                <a:cubicBezTo>
                  <a:pt x="51214" y="990600"/>
                  <a:pt x="0" y="939386"/>
                  <a:pt x="0" y="876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7662863" y="2895600"/>
            <a:ext cx="387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RMSE (Erreur Quadratique Moyenne)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624762" y="3124200"/>
            <a:ext cx="395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55D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0.212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662863" y="3467100"/>
            <a:ext cx="387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 unités log(prix)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581900" y="3886200"/>
            <a:ext cx="4038600" cy="990600"/>
          </a:xfrm>
          <a:custGeom>
            <a:avLst/>
            <a:gdLst/>
            <a:ahLst/>
            <a:cxnLst/>
            <a:rect l="l" t="t" r="r" b="b"/>
            <a:pathLst>
              <a:path w="4038600" h="990600">
                <a:moveTo>
                  <a:pt x="114295" y="0"/>
                </a:moveTo>
                <a:lnTo>
                  <a:pt x="3924305" y="0"/>
                </a:lnTo>
                <a:cubicBezTo>
                  <a:pt x="3987386" y="0"/>
                  <a:pt x="4038600" y="51214"/>
                  <a:pt x="4038600" y="114295"/>
                </a:cubicBezTo>
                <a:lnTo>
                  <a:pt x="4038600" y="876305"/>
                </a:lnTo>
                <a:cubicBezTo>
                  <a:pt x="4038600" y="939386"/>
                  <a:pt x="3987386" y="990600"/>
                  <a:pt x="3924305" y="990600"/>
                </a:cubicBezTo>
                <a:lnTo>
                  <a:pt x="114295" y="990600"/>
                </a:lnTo>
                <a:cubicBezTo>
                  <a:pt x="51214" y="990600"/>
                  <a:pt x="0" y="939386"/>
                  <a:pt x="0" y="876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17" name="Text 15"/>
          <p:cNvSpPr/>
          <p:nvPr/>
        </p:nvSpPr>
        <p:spPr>
          <a:xfrm>
            <a:off x="7662863" y="4000500"/>
            <a:ext cx="387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MAE (Erreur Absolue Moyenne)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624762" y="4229100"/>
            <a:ext cx="395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E171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0.168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662863" y="4572000"/>
            <a:ext cx="387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 unités log(prix)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353300" y="5219700"/>
            <a:ext cx="4457700" cy="1485900"/>
          </a:xfrm>
          <a:custGeom>
            <a:avLst/>
            <a:gdLst/>
            <a:ahLst/>
            <a:cxnLst/>
            <a:rect l="l" t="t" r="r" b="b"/>
            <a:pathLst>
              <a:path w="4457700" h="1485900">
                <a:moveTo>
                  <a:pt x="152394" y="0"/>
                </a:moveTo>
                <a:lnTo>
                  <a:pt x="4305306" y="0"/>
                </a:lnTo>
                <a:cubicBezTo>
                  <a:pt x="4389471" y="0"/>
                  <a:pt x="4457700" y="68229"/>
                  <a:pt x="4457700" y="152394"/>
                </a:cubicBezTo>
                <a:lnTo>
                  <a:pt x="4457700" y="1333506"/>
                </a:lnTo>
                <a:cubicBezTo>
                  <a:pt x="4457700" y="1417671"/>
                  <a:pt x="4389471" y="1485900"/>
                  <a:pt x="4305306" y="1485900"/>
                </a:cubicBezTo>
                <a:lnTo>
                  <a:pt x="152394" y="1485900"/>
                </a:lnTo>
                <a:cubicBezTo>
                  <a:pt x="68229" y="1485900"/>
                  <a:pt x="0" y="1417671"/>
                  <a:pt x="0" y="13335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7543800" y="5410200"/>
            <a:ext cx="4162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Interprétation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562850" y="5829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23" name="Text 21"/>
          <p:cNvSpPr/>
          <p:nvPr/>
        </p:nvSpPr>
        <p:spPr>
          <a:xfrm>
            <a:off x="7786688" y="5791200"/>
            <a:ext cx="3009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Bon ajustement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Points proches de la diagonale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562850" y="60960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25" name="Text 23"/>
          <p:cNvSpPr/>
          <p:nvPr/>
        </p:nvSpPr>
        <p:spPr>
          <a:xfrm>
            <a:off x="7786688" y="6057900"/>
            <a:ext cx="2743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Dispersion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Erreurs de prédiction modérées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562850" y="63627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27" name="Text 25"/>
          <p:cNvSpPr/>
          <p:nvPr/>
        </p:nvSpPr>
        <p:spPr>
          <a:xfrm>
            <a:off x="7786688" y="6324600"/>
            <a:ext cx="2819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Outliers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Quelques observations mal prédites</a:t>
            </a:r>
            <a:endParaRPr lang="en-US" sz="1600" dirty="0"/>
          </a:p>
        </p:txBody>
      </p:sp>
      <p:pic>
        <p:nvPicPr>
          <p:cNvPr id="28" name="Image 0" descr="https://kimi-img.moonshot.cn/pub/slides/26-02-07-22:17:18-d63kirn7ajp95qk0ql2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1104900"/>
            <a:ext cx="6827520" cy="48768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03. Modélisation et Estimation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096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Détection des Observations Influentes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6781800" cy="5334000"/>
          </a:xfrm>
          <a:custGeom>
            <a:avLst/>
            <a:gdLst/>
            <a:ahLst/>
            <a:cxnLst/>
            <a:rect l="l" t="t" r="r" b="b"/>
            <a:pathLst>
              <a:path w="6781800" h="5334000">
                <a:moveTo>
                  <a:pt x="152392" y="0"/>
                </a:moveTo>
                <a:lnTo>
                  <a:pt x="6629408" y="0"/>
                </a:lnTo>
                <a:cubicBezTo>
                  <a:pt x="6713572" y="0"/>
                  <a:pt x="6781800" y="68228"/>
                  <a:pt x="6781800" y="152392"/>
                </a:cubicBezTo>
                <a:lnTo>
                  <a:pt x="6781800" y="5181608"/>
                </a:lnTo>
                <a:cubicBezTo>
                  <a:pt x="6781800" y="5265772"/>
                  <a:pt x="6713572" y="5334000"/>
                  <a:pt x="6629408" y="5334000"/>
                </a:cubicBezTo>
                <a:lnTo>
                  <a:pt x="152392" y="5334000"/>
                </a:lnTo>
                <a:cubicBezTo>
                  <a:pt x="68228" y="5334000"/>
                  <a:pt x="0" y="5265772"/>
                  <a:pt x="0" y="5181608"/>
                </a:cubicBezTo>
                <a:lnTo>
                  <a:pt x="0" y="152392"/>
                </a:lnTo>
                <a:cubicBezTo>
                  <a:pt x="0" y="68285"/>
                  <a:pt x="68285" y="0"/>
                  <a:pt x="15239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71500" y="5829300"/>
            <a:ext cx="6400800" cy="419100"/>
          </a:xfrm>
          <a:custGeom>
            <a:avLst/>
            <a:gdLst/>
            <a:ahLst/>
            <a:cxnLst/>
            <a:rect l="l" t="t" r="r" b="b"/>
            <a:pathLst>
              <a:path w="6400800" h="419100">
                <a:moveTo>
                  <a:pt x="114301" y="0"/>
                </a:moveTo>
                <a:lnTo>
                  <a:pt x="6286499" y="0"/>
                </a:lnTo>
                <a:cubicBezTo>
                  <a:pt x="6349583" y="0"/>
                  <a:pt x="6400800" y="51217"/>
                  <a:pt x="6400800" y="114301"/>
                </a:cubicBezTo>
                <a:lnTo>
                  <a:pt x="6400800" y="304799"/>
                </a:lnTo>
                <a:cubicBezTo>
                  <a:pt x="6400800" y="367883"/>
                  <a:pt x="6349583" y="419100"/>
                  <a:pt x="62864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F8FAFC"/>
          </a:solidFill>
          <a:ln/>
        </p:spPr>
      </p:sp>
      <p:sp>
        <p:nvSpPr>
          <p:cNvPr id="6" name="Text 4"/>
          <p:cNvSpPr/>
          <p:nvPr/>
        </p:nvSpPr>
        <p:spPr>
          <a:xfrm>
            <a:off x="652463" y="5943600"/>
            <a:ext cx="6238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Seuil critique :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4/(n-k-1) ≈ 0.0002 (ligne rouge pointillée)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372350" y="1104900"/>
            <a:ext cx="4438650" cy="2628900"/>
          </a:xfrm>
          <a:custGeom>
            <a:avLst/>
            <a:gdLst/>
            <a:ahLst/>
            <a:cxnLst/>
            <a:rect l="l" t="t" r="r" b="b"/>
            <a:pathLst>
              <a:path w="4438650" h="2628900">
                <a:moveTo>
                  <a:pt x="38100" y="0"/>
                </a:moveTo>
                <a:lnTo>
                  <a:pt x="4286253" y="0"/>
                </a:lnTo>
                <a:cubicBezTo>
                  <a:pt x="4370419" y="0"/>
                  <a:pt x="4438650" y="68231"/>
                  <a:pt x="4438650" y="152397"/>
                </a:cubicBezTo>
                <a:lnTo>
                  <a:pt x="4438650" y="2476503"/>
                </a:lnTo>
                <a:cubicBezTo>
                  <a:pt x="4438650" y="2560669"/>
                  <a:pt x="4370419" y="2628900"/>
                  <a:pt x="4286253" y="2628900"/>
                </a:cubicBezTo>
                <a:lnTo>
                  <a:pt x="38100" y="2628900"/>
                </a:lnTo>
                <a:cubicBezTo>
                  <a:pt x="17072" y="2628900"/>
                  <a:pt x="0" y="2611828"/>
                  <a:pt x="0" y="2590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EF2F2"/>
              </a:gs>
              <a:gs pos="100000">
                <a:srgbClr val="FFF1F2"/>
              </a:gs>
            </a:gsLst>
            <a:lin ang="2700000" scaled="1"/>
          </a:gradFill>
          <a:ln/>
        </p:spPr>
      </p:sp>
      <p:sp>
        <p:nvSpPr>
          <p:cNvPr id="8" name="Shape 6"/>
          <p:cNvSpPr/>
          <p:nvPr/>
        </p:nvSpPr>
        <p:spPr>
          <a:xfrm>
            <a:off x="7372350" y="1104900"/>
            <a:ext cx="38100" cy="2628900"/>
          </a:xfrm>
          <a:custGeom>
            <a:avLst/>
            <a:gdLst/>
            <a:ahLst/>
            <a:cxnLst/>
            <a:rect l="l" t="t" r="r" b="b"/>
            <a:pathLst>
              <a:path w="38100" h="2628900">
                <a:moveTo>
                  <a:pt x="38100" y="0"/>
                </a:moveTo>
                <a:lnTo>
                  <a:pt x="38100" y="0"/>
                </a:lnTo>
                <a:lnTo>
                  <a:pt x="38100" y="2628900"/>
                </a:lnTo>
                <a:lnTo>
                  <a:pt x="38100" y="2628900"/>
                </a:lnTo>
                <a:cubicBezTo>
                  <a:pt x="17072" y="2628900"/>
                  <a:pt x="0" y="2611828"/>
                  <a:pt x="0" y="2590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9" name="Shape 7"/>
          <p:cNvSpPr/>
          <p:nvPr/>
        </p:nvSpPr>
        <p:spPr>
          <a:xfrm>
            <a:off x="7605713" y="13430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E7000B"/>
          </a:solidFill>
          <a:ln/>
        </p:spPr>
      </p:sp>
      <p:sp>
        <p:nvSpPr>
          <p:cNvPr id="10" name="Text 8"/>
          <p:cNvSpPr/>
          <p:nvPr/>
        </p:nvSpPr>
        <p:spPr>
          <a:xfrm>
            <a:off x="7800975" y="1295400"/>
            <a:ext cx="390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Points Influents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581900" y="1676400"/>
            <a:ext cx="4038600" cy="876300"/>
          </a:xfrm>
          <a:custGeom>
            <a:avLst/>
            <a:gdLst/>
            <a:ahLst/>
            <a:cxnLst/>
            <a:rect l="l" t="t" r="r" b="b"/>
            <a:pathLst>
              <a:path w="4038600" h="876300">
                <a:moveTo>
                  <a:pt x="114296" y="0"/>
                </a:moveTo>
                <a:lnTo>
                  <a:pt x="3924304" y="0"/>
                </a:lnTo>
                <a:cubicBezTo>
                  <a:pt x="3987428" y="0"/>
                  <a:pt x="4038600" y="51172"/>
                  <a:pt x="4038600" y="114296"/>
                </a:cubicBezTo>
                <a:lnTo>
                  <a:pt x="4038600" y="762004"/>
                </a:lnTo>
                <a:cubicBezTo>
                  <a:pt x="4038600" y="825128"/>
                  <a:pt x="3987428" y="876300"/>
                  <a:pt x="3924304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12" name="Text 10"/>
          <p:cNvSpPr/>
          <p:nvPr/>
        </p:nvSpPr>
        <p:spPr>
          <a:xfrm>
            <a:off x="7696200" y="1790700"/>
            <a:ext cx="388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Définition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696200" y="2057400"/>
            <a:ext cx="3876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Observations qui, si omises, modifient substantiellement les coefficients estimés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581900" y="2667000"/>
            <a:ext cx="4038600" cy="876300"/>
          </a:xfrm>
          <a:custGeom>
            <a:avLst/>
            <a:gdLst/>
            <a:ahLst/>
            <a:cxnLst/>
            <a:rect l="l" t="t" r="r" b="b"/>
            <a:pathLst>
              <a:path w="4038600" h="876300">
                <a:moveTo>
                  <a:pt x="114296" y="0"/>
                </a:moveTo>
                <a:lnTo>
                  <a:pt x="3924304" y="0"/>
                </a:lnTo>
                <a:cubicBezTo>
                  <a:pt x="3987428" y="0"/>
                  <a:pt x="4038600" y="51172"/>
                  <a:pt x="4038600" y="114296"/>
                </a:cubicBezTo>
                <a:lnTo>
                  <a:pt x="4038600" y="762004"/>
                </a:lnTo>
                <a:cubicBezTo>
                  <a:pt x="4038600" y="825128"/>
                  <a:pt x="3987428" y="876300"/>
                  <a:pt x="3924304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7696200" y="2781300"/>
            <a:ext cx="388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Formule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696200" y="3048000"/>
            <a:ext cx="3810000" cy="381000"/>
          </a:xfrm>
          <a:custGeom>
            <a:avLst/>
            <a:gdLst/>
            <a:ahLst/>
            <a:cxnLst/>
            <a:rect l="l" t="t" r="r" b="b"/>
            <a:pathLst>
              <a:path w="3810000" h="381000">
                <a:moveTo>
                  <a:pt x="76200" y="0"/>
                </a:moveTo>
                <a:lnTo>
                  <a:pt x="3733800" y="0"/>
                </a:lnTo>
                <a:cubicBezTo>
                  <a:pt x="3775856" y="0"/>
                  <a:pt x="3810000" y="34144"/>
                  <a:pt x="3810000" y="76200"/>
                </a:cubicBezTo>
                <a:lnTo>
                  <a:pt x="3810000" y="304800"/>
                </a:lnTo>
                <a:cubicBezTo>
                  <a:pt x="3810000" y="346856"/>
                  <a:pt x="3775856" y="381000"/>
                  <a:pt x="3733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17" name="Text 15"/>
          <p:cNvSpPr/>
          <p:nvPr/>
        </p:nvSpPr>
        <p:spPr>
          <a:xfrm>
            <a:off x="7734300" y="3124200"/>
            <a:ext cx="3733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C1000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</a:t>
            </a:r>
            <a:pPr algn="ctr">
              <a:lnSpc>
                <a:spcPct val="130000"/>
              </a:lnSpc>
            </a:pPr>
            <a:r>
              <a:rPr lang="en-US" sz="900" b="1" dirty="0">
                <a:solidFill>
                  <a:srgbClr val="C1000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C1000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 (r</a:t>
            </a:r>
            <a:pPr algn="ctr">
              <a:lnSpc>
                <a:spcPct val="130000"/>
              </a:lnSpc>
            </a:pPr>
            <a:r>
              <a:rPr lang="en-US" sz="900" b="1" dirty="0">
                <a:solidFill>
                  <a:srgbClr val="C1000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C1000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² / (k+1)) × (h</a:t>
            </a:r>
            <a:pPr algn="ctr">
              <a:lnSpc>
                <a:spcPct val="130000"/>
              </a:lnSpc>
            </a:pPr>
            <a:r>
              <a:rPr lang="en-US" sz="900" b="1" dirty="0">
                <a:solidFill>
                  <a:srgbClr val="C1000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ii</a:t>
            </a:r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C1000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/ (1-h</a:t>
            </a:r>
            <a:pPr algn="ctr">
              <a:lnSpc>
                <a:spcPct val="130000"/>
              </a:lnSpc>
            </a:pPr>
            <a:r>
              <a:rPr lang="en-US" sz="900" b="1" dirty="0">
                <a:solidFill>
                  <a:srgbClr val="C1000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ii</a:t>
            </a:r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C1000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))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353300" y="3886200"/>
            <a:ext cx="4457700" cy="1657350"/>
          </a:xfrm>
          <a:custGeom>
            <a:avLst/>
            <a:gdLst/>
            <a:ahLst/>
            <a:cxnLst/>
            <a:rect l="l" t="t" r="r" b="b"/>
            <a:pathLst>
              <a:path w="4457700" h="1657350">
                <a:moveTo>
                  <a:pt x="152393" y="0"/>
                </a:moveTo>
                <a:lnTo>
                  <a:pt x="4305307" y="0"/>
                </a:lnTo>
                <a:cubicBezTo>
                  <a:pt x="4389471" y="0"/>
                  <a:pt x="4457700" y="68229"/>
                  <a:pt x="4457700" y="152393"/>
                </a:cubicBezTo>
                <a:lnTo>
                  <a:pt x="4457700" y="1504957"/>
                </a:lnTo>
                <a:cubicBezTo>
                  <a:pt x="4457700" y="1589121"/>
                  <a:pt x="4389471" y="1657350"/>
                  <a:pt x="4305307" y="1657350"/>
                </a:cubicBezTo>
                <a:lnTo>
                  <a:pt x="152393" y="1657350"/>
                </a:lnTo>
                <a:cubicBezTo>
                  <a:pt x="68229" y="1657350"/>
                  <a:pt x="0" y="1589121"/>
                  <a:pt x="0" y="1504957"/>
                </a:cubicBezTo>
                <a:lnTo>
                  <a:pt x="0" y="152393"/>
                </a:lnTo>
                <a:cubicBezTo>
                  <a:pt x="0" y="68229"/>
                  <a:pt x="68229" y="0"/>
                  <a:pt x="15239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7543800" y="4076700"/>
            <a:ext cx="4162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Interprétation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543800" y="44767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D0FAE5"/>
          </a:solidFill>
          <a:ln/>
        </p:spPr>
      </p:sp>
      <p:sp>
        <p:nvSpPr>
          <p:cNvPr id="21" name="Shape 19"/>
          <p:cNvSpPr/>
          <p:nvPr/>
        </p:nvSpPr>
        <p:spPr>
          <a:xfrm>
            <a:off x="7608094" y="45339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9966"/>
          </a:solidFill>
          <a:ln/>
        </p:spPr>
      </p:sp>
      <p:sp>
        <p:nvSpPr>
          <p:cNvPr id="22" name="Text 20"/>
          <p:cNvSpPr/>
          <p:nvPr/>
        </p:nvSpPr>
        <p:spPr>
          <a:xfrm>
            <a:off x="7848600" y="4457700"/>
            <a:ext cx="2286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 &lt; seuil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Observation non influente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543800" y="4800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EF3C6"/>
          </a:solidFill>
          <a:ln/>
        </p:spPr>
      </p:sp>
      <p:sp>
        <p:nvSpPr>
          <p:cNvPr id="24" name="Shape 22"/>
          <p:cNvSpPr/>
          <p:nvPr/>
        </p:nvSpPr>
        <p:spPr>
          <a:xfrm>
            <a:off x="7643813" y="4857750"/>
            <a:ext cx="28575" cy="114300"/>
          </a:xfrm>
          <a:custGeom>
            <a:avLst/>
            <a:gdLst/>
            <a:ahLst/>
            <a:cxnLst/>
            <a:rect l="l" t="t" r="r" b="b"/>
            <a:pathLst>
              <a:path w="28575" h="114300">
                <a:moveTo>
                  <a:pt x="21431" y="7144"/>
                </a:moveTo>
                <a:cubicBezTo>
                  <a:pt x="21431" y="3192"/>
                  <a:pt x="18239" y="0"/>
                  <a:pt x="14288" y="0"/>
                </a:cubicBezTo>
                <a:cubicBezTo>
                  <a:pt x="10336" y="0"/>
                  <a:pt x="7144" y="3192"/>
                  <a:pt x="7144" y="7144"/>
                </a:cubicBezTo>
                <a:lnTo>
                  <a:pt x="7144" y="78581"/>
                </a:lnTo>
                <a:cubicBezTo>
                  <a:pt x="7144" y="82533"/>
                  <a:pt x="10336" y="85725"/>
                  <a:pt x="14288" y="85725"/>
                </a:cubicBezTo>
                <a:cubicBezTo>
                  <a:pt x="18239" y="85725"/>
                  <a:pt x="21431" y="82533"/>
                  <a:pt x="21431" y="78581"/>
                </a:cubicBezTo>
                <a:lnTo>
                  <a:pt x="21431" y="7144"/>
                </a:lnTo>
                <a:close/>
                <a:moveTo>
                  <a:pt x="14288" y="114300"/>
                </a:moveTo>
                <a:cubicBezTo>
                  <a:pt x="19221" y="114300"/>
                  <a:pt x="23217" y="110304"/>
                  <a:pt x="23217" y="105370"/>
                </a:cubicBezTo>
                <a:cubicBezTo>
                  <a:pt x="23217" y="100437"/>
                  <a:pt x="19221" y="96441"/>
                  <a:pt x="14288" y="96441"/>
                </a:cubicBezTo>
                <a:cubicBezTo>
                  <a:pt x="9354" y="96441"/>
                  <a:pt x="5358" y="100437"/>
                  <a:pt x="5358" y="105370"/>
                </a:cubicBezTo>
                <a:cubicBezTo>
                  <a:pt x="5358" y="110304"/>
                  <a:pt x="9354" y="114300"/>
                  <a:pt x="14288" y="114300"/>
                </a:cubicBezTo>
                <a:close/>
              </a:path>
            </a:pathLst>
          </a:custGeom>
          <a:solidFill>
            <a:srgbClr val="E17100"/>
          </a:solidFill>
          <a:ln/>
        </p:spPr>
      </p:sp>
      <p:sp>
        <p:nvSpPr>
          <p:cNvPr id="25" name="Text 23"/>
          <p:cNvSpPr/>
          <p:nvPr/>
        </p:nvSpPr>
        <p:spPr>
          <a:xfrm>
            <a:off x="7848600" y="4781550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 ≈ seuil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À examiner de près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543800" y="51244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27" name="Shape 25"/>
          <p:cNvSpPr/>
          <p:nvPr/>
        </p:nvSpPr>
        <p:spPr>
          <a:xfrm>
            <a:off x="7615238" y="5181600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12301" y="16386"/>
                </a:moveTo>
                <a:cubicBezTo>
                  <a:pt x="9510" y="13595"/>
                  <a:pt x="4978" y="13595"/>
                  <a:pt x="2188" y="16386"/>
                </a:cubicBezTo>
                <a:cubicBezTo>
                  <a:pt x="-603" y="19177"/>
                  <a:pt x="-603" y="23708"/>
                  <a:pt x="2188" y="26499"/>
                </a:cubicBezTo>
                <a:lnTo>
                  <a:pt x="32861" y="57150"/>
                </a:lnTo>
                <a:lnTo>
                  <a:pt x="2210" y="87823"/>
                </a:lnTo>
                <a:cubicBezTo>
                  <a:pt x="-580" y="90614"/>
                  <a:pt x="-580" y="95146"/>
                  <a:pt x="2210" y="97936"/>
                </a:cubicBezTo>
                <a:cubicBezTo>
                  <a:pt x="5001" y="100727"/>
                  <a:pt x="9532" y="100727"/>
                  <a:pt x="12323" y="97936"/>
                </a:cubicBezTo>
                <a:lnTo>
                  <a:pt x="42974" y="67263"/>
                </a:lnTo>
                <a:lnTo>
                  <a:pt x="73648" y="97914"/>
                </a:lnTo>
                <a:cubicBezTo>
                  <a:pt x="76438" y="100705"/>
                  <a:pt x="80970" y="100705"/>
                  <a:pt x="83760" y="97914"/>
                </a:cubicBezTo>
                <a:cubicBezTo>
                  <a:pt x="86551" y="95123"/>
                  <a:pt x="86551" y="90592"/>
                  <a:pt x="83760" y="87801"/>
                </a:cubicBezTo>
                <a:lnTo>
                  <a:pt x="53087" y="57150"/>
                </a:lnTo>
                <a:lnTo>
                  <a:pt x="83738" y="26477"/>
                </a:lnTo>
                <a:cubicBezTo>
                  <a:pt x="86529" y="23686"/>
                  <a:pt x="86529" y="19154"/>
                  <a:pt x="83738" y="16364"/>
                </a:cubicBezTo>
                <a:cubicBezTo>
                  <a:pt x="80948" y="13573"/>
                  <a:pt x="76416" y="13573"/>
                  <a:pt x="73625" y="16364"/>
                </a:cubicBezTo>
                <a:lnTo>
                  <a:pt x="42974" y="47037"/>
                </a:lnTo>
                <a:lnTo>
                  <a:pt x="12301" y="16386"/>
                </a:lnTo>
                <a:close/>
              </a:path>
            </a:pathLst>
          </a:custGeom>
          <a:solidFill>
            <a:srgbClr val="E7000B"/>
          </a:solidFill>
          <a:ln/>
        </p:spPr>
      </p:sp>
      <p:sp>
        <p:nvSpPr>
          <p:cNvPr id="28" name="Text 26"/>
          <p:cNvSpPr/>
          <p:nvPr/>
        </p:nvSpPr>
        <p:spPr>
          <a:xfrm>
            <a:off x="7848600" y="5105400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 &gt; seuil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Fortement influente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353300" y="5695950"/>
            <a:ext cx="4457700" cy="419100"/>
          </a:xfrm>
          <a:custGeom>
            <a:avLst/>
            <a:gdLst/>
            <a:ahLst/>
            <a:cxnLst/>
            <a:rect l="l" t="t" r="r" b="b"/>
            <a:pathLst>
              <a:path w="4457700" h="419100">
                <a:moveTo>
                  <a:pt x="114301" y="0"/>
                </a:moveTo>
                <a:lnTo>
                  <a:pt x="4343399" y="0"/>
                </a:lnTo>
                <a:cubicBezTo>
                  <a:pt x="4406483" y="0"/>
                  <a:pt x="4457700" y="51217"/>
                  <a:pt x="4457700" y="114301"/>
                </a:cubicBezTo>
                <a:lnTo>
                  <a:pt x="4457700" y="304799"/>
                </a:lnTo>
                <a:cubicBezTo>
                  <a:pt x="4457700" y="367883"/>
                  <a:pt x="4406483" y="419100"/>
                  <a:pt x="43433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30" name="Shape 28"/>
          <p:cNvSpPr/>
          <p:nvPr/>
        </p:nvSpPr>
        <p:spPr>
          <a:xfrm>
            <a:off x="8010168" y="5840732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76286" y="100013"/>
                </a:moveTo>
                <a:cubicBezTo>
                  <a:pt x="78187" y="94204"/>
                  <a:pt x="81989" y="88943"/>
                  <a:pt x="86287" y="84412"/>
                </a:cubicBezTo>
                <a:cubicBezTo>
                  <a:pt x="94804" y="75452"/>
                  <a:pt x="100012" y="63341"/>
                  <a:pt x="100012" y="50006"/>
                </a:cubicBezTo>
                <a:cubicBezTo>
                  <a:pt x="100012" y="22399"/>
                  <a:pt x="77614" y="0"/>
                  <a:pt x="50006" y="0"/>
                </a:cubicBezTo>
                <a:cubicBezTo>
                  <a:pt x="22399" y="0"/>
                  <a:pt x="0" y="22399"/>
                  <a:pt x="0" y="50006"/>
                </a:cubicBezTo>
                <a:cubicBezTo>
                  <a:pt x="0" y="63341"/>
                  <a:pt x="5209" y="75452"/>
                  <a:pt x="13726" y="84412"/>
                </a:cubicBezTo>
                <a:cubicBezTo>
                  <a:pt x="18023" y="88943"/>
                  <a:pt x="21852" y="94204"/>
                  <a:pt x="23727" y="100013"/>
                </a:cubicBezTo>
                <a:lnTo>
                  <a:pt x="76260" y="100013"/>
                </a:lnTo>
                <a:close/>
                <a:moveTo>
                  <a:pt x="75009" y="112514"/>
                </a:moveTo>
                <a:lnTo>
                  <a:pt x="25003" y="112514"/>
                </a:lnTo>
                <a:lnTo>
                  <a:pt x="25003" y="116681"/>
                </a:lnTo>
                <a:cubicBezTo>
                  <a:pt x="25003" y="128193"/>
                  <a:pt x="34327" y="137517"/>
                  <a:pt x="45839" y="137517"/>
                </a:cubicBezTo>
                <a:lnTo>
                  <a:pt x="54173" y="137517"/>
                </a:lnTo>
                <a:cubicBezTo>
                  <a:pt x="65685" y="137517"/>
                  <a:pt x="75009" y="128193"/>
                  <a:pt x="75009" y="116681"/>
                </a:cubicBezTo>
                <a:lnTo>
                  <a:pt x="75009" y="112514"/>
                </a:lnTo>
                <a:close/>
                <a:moveTo>
                  <a:pt x="47923" y="29170"/>
                </a:moveTo>
                <a:cubicBezTo>
                  <a:pt x="37557" y="29170"/>
                  <a:pt x="29170" y="37557"/>
                  <a:pt x="29170" y="47923"/>
                </a:cubicBezTo>
                <a:cubicBezTo>
                  <a:pt x="29170" y="51387"/>
                  <a:pt x="26384" y="54173"/>
                  <a:pt x="22920" y="54173"/>
                </a:cubicBezTo>
                <a:cubicBezTo>
                  <a:pt x="19456" y="54173"/>
                  <a:pt x="16669" y="51387"/>
                  <a:pt x="16669" y="47923"/>
                </a:cubicBezTo>
                <a:cubicBezTo>
                  <a:pt x="16669" y="30655"/>
                  <a:pt x="30655" y="16669"/>
                  <a:pt x="47923" y="16669"/>
                </a:cubicBezTo>
                <a:cubicBezTo>
                  <a:pt x="51387" y="16669"/>
                  <a:pt x="54173" y="19456"/>
                  <a:pt x="54173" y="22920"/>
                </a:cubicBezTo>
                <a:cubicBezTo>
                  <a:pt x="54173" y="26384"/>
                  <a:pt x="51387" y="29170"/>
                  <a:pt x="47923" y="29170"/>
                </a:cubicBezTo>
                <a:close/>
              </a:path>
            </a:pathLst>
          </a:custGeom>
          <a:solidFill>
            <a:srgbClr val="193CB8"/>
          </a:solidFill>
          <a:ln/>
        </p:spPr>
      </p:sp>
      <p:sp>
        <p:nvSpPr>
          <p:cNvPr id="31" name="Text 29"/>
          <p:cNvSpPr/>
          <p:nvPr/>
        </p:nvSpPr>
        <p:spPr>
          <a:xfrm>
            <a:off x="7662863" y="5810250"/>
            <a:ext cx="4067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93C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Quelques observations dépassent le seuil critique</a:t>
            </a:r>
            <a:endParaRPr lang="en-US" sz="1600" dirty="0"/>
          </a:p>
        </p:txBody>
      </p:sp>
      <p:pic>
        <p:nvPicPr>
          <p:cNvPr id="32" name="Image 0" descr="https://kimi-img.moonshot.cn/pub/slides/26-02-07-22:17:43-d63kj1p40tj8cmi2eud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1510" y="1200150"/>
            <a:ext cx="6240780" cy="44577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03. Modélisation et Estimation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096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Comparaison des Modèles : MCO vs Ridge vs Lasso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5600700" cy="5676900"/>
          </a:xfrm>
          <a:custGeom>
            <a:avLst/>
            <a:gdLst/>
            <a:ahLst/>
            <a:cxnLst/>
            <a:rect l="l" t="t" r="r" b="b"/>
            <a:pathLst>
              <a:path w="5600700" h="5676900">
                <a:moveTo>
                  <a:pt x="152395" y="0"/>
                </a:moveTo>
                <a:lnTo>
                  <a:pt x="5448305" y="0"/>
                </a:lnTo>
                <a:cubicBezTo>
                  <a:pt x="5532470" y="0"/>
                  <a:pt x="5600700" y="68230"/>
                  <a:pt x="5600700" y="152395"/>
                </a:cubicBezTo>
                <a:lnTo>
                  <a:pt x="5600700" y="5524505"/>
                </a:lnTo>
                <a:cubicBezTo>
                  <a:pt x="5600700" y="5608670"/>
                  <a:pt x="5532470" y="5676900"/>
                  <a:pt x="5448305" y="5676900"/>
                </a:cubicBezTo>
                <a:lnTo>
                  <a:pt x="152395" y="5676900"/>
                </a:lnTo>
                <a:cubicBezTo>
                  <a:pt x="68230" y="5676900"/>
                  <a:pt x="0" y="5608670"/>
                  <a:pt x="0" y="5524505"/>
                </a:cubicBezTo>
                <a:lnTo>
                  <a:pt x="0" y="152395"/>
                </a:lnTo>
                <a:cubicBezTo>
                  <a:pt x="0" y="68230"/>
                  <a:pt x="68230" y="0"/>
                  <a:pt x="1523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571500" y="1295400"/>
            <a:ext cx="5314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Performances Comparatives</a:t>
            </a:r>
            <a:endParaRPr lang="en-US" sz="1600" dirty="0"/>
          </a:p>
        </p:txBody>
      </p:sp>
      <p:pic>
        <p:nvPicPr>
          <p:cNvPr id="6" name="Image 0" descr="https://kimi-img.moonshot.cn/pub/slides/26-02-07-07:47:15-d637r0tdbv1i48li1b40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71500" y="1714500"/>
            <a:ext cx="5219700" cy="4876800"/>
          </a:xfrm>
          <a:prstGeom prst="roundRect">
            <a:avLst>
              <a:gd name="adj" fmla="val 0"/>
            </a:avLst>
          </a:prstGeom>
        </p:spPr>
      </p:pic>
      <p:sp>
        <p:nvSpPr>
          <p:cNvPr id="7" name="Shape 4"/>
          <p:cNvSpPr/>
          <p:nvPr/>
        </p:nvSpPr>
        <p:spPr>
          <a:xfrm>
            <a:off x="6210300" y="1104900"/>
            <a:ext cx="5600700" cy="2743200"/>
          </a:xfrm>
          <a:custGeom>
            <a:avLst/>
            <a:gdLst/>
            <a:ahLst/>
            <a:cxnLst/>
            <a:rect l="l" t="t" r="r" b="b"/>
            <a:pathLst>
              <a:path w="5600700" h="2743200">
                <a:moveTo>
                  <a:pt x="152412" y="0"/>
                </a:moveTo>
                <a:lnTo>
                  <a:pt x="5448288" y="0"/>
                </a:lnTo>
                <a:cubicBezTo>
                  <a:pt x="5532463" y="0"/>
                  <a:pt x="5600700" y="68237"/>
                  <a:pt x="5600700" y="152412"/>
                </a:cubicBezTo>
                <a:lnTo>
                  <a:pt x="5600700" y="2590788"/>
                </a:lnTo>
                <a:cubicBezTo>
                  <a:pt x="5600700" y="2674963"/>
                  <a:pt x="5532463" y="2743200"/>
                  <a:pt x="5448288" y="2743200"/>
                </a:cubicBezTo>
                <a:lnTo>
                  <a:pt x="152412" y="2743200"/>
                </a:lnTo>
                <a:cubicBezTo>
                  <a:pt x="68237" y="2743200"/>
                  <a:pt x="0" y="2674963"/>
                  <a:pt x="0" y="2590788"/>
                </a:cubicBezTo>
                <a:lnTo>
                  <a:pt x="0" y="152412"/>
                </a:lnTo>
                <a:cubicBezTo>
                  <a:pt x="0" y="68294"/>
                  <a:pt x="68294" y="0"/>
                  <a:pt x="15241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6400800" y="1295400"/>
            <a:ext cx="530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Tableau Comparatif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00800" y="1950720"/>
            <a:ext cx="5219700" cy="15240"/>
          </a:xfrm>
          <a:custGeom>
            <a:avLst/>
            <a:gdLst/>
            <a:ahLst/>
            <a:cxnLst/>
            <a:rect l="l" t="t" r="r" b="b"/>
            <a:pathLst>
              <a:path w="5219700" h="15240">
                <a:moveTo>
                  <a:pt x="0" y="0"/>
                </a:moveTo>
                <a:lnTo>
                  <a:pt x="5219700" y="0"/>
                </a:lnTo>
                <a:lnTo>
                  <a:pt x="5219700" y="15240"/>
                </a:lnTo>
                <a:lnTo>
                  <a:pt x="0" y="15240"/>
                </a:lnTo>
                <a:lnTo>
                  <a:pt x="0" y="0"/>
                </a:lnTo>
                <a:close/>
              </a:path>
            </a:pathLst>
          </a:custGeom>
          <a:solidFill>
            <a:srgbClr val="E2E8F0"/>
          </a:solidFill>
          <a:ln/>
        </p:spPr>
      </p:sp>
      <p:sp>
        <p:nvSpPr>
          <p:cNvPr id="10" name="Text 7"/>
          <p:cNvSpPr/>
          <p:nvPr/>
        </p:nvSpPr>
        <p:spPr>
          <a:xfrm>
            <a:off x="6400800" y="1676400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Critère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691438" y="1676400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MCO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015413" y="1676400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Ridge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339388" y="1676400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Lasso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400800" y="2381251"/>
            <a:ext cx="5219700" cy="7620"/>
          </a:xfrm>
          <a:custGeom>
            <a:avLst/>
            <a:gdLst/>
            <a:ahLst/>
            <a:cxnLst/>
            <a:rect l="l" t="t" r="r" b="b"/>
            <a:pathLst>
              <a:path w="5219700" h="7620">
                <a:moveTo>
                  <a:pt x="0" y="0"/>
                </a:moveTo>
                <a:lnTo>
                  <a:pt x="5219700" y="0"/>
                </a:lnTo>
                <a:lnTo>
                  <a:pt x="5219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15" name="Text 12"/>
          <p:cNvSpPr/>
          <p:nvPr/>
        </p:nvSpPr>
        <p:spPr>
          <a:xfrm>
            <a:off x="6400800" y="2110741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R² Ajusté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691438" y="2110741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0.82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9015413" y="2110741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0.81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0339388" y="2110741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0.80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400800" y="2807974"/>
            <a:ext cx="5219700" cy="7620"/>
          </a:xfrm>
          <a:custGeom>
            <a:avLst/>
            <a:gdLst/>
            <a:ahLst/>
            <a:cxnLst/>
            <a:rect l="l" t="t" r="r" b="b"/>
            <a:pathLst>
              <a:path w="5219700" h="7620">
                <a:moveTo>
                  <a:pt x="0" y="0"/>
                </a:moveTo>
                <a:lnTo>
                  <a:pt x="5219700" y="0"/>
                </a:lnTo>
                <a:lnTo>
                  <a:pt x="5219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20" name="Text 17"/>
          <p:cNvSpPr/>
          <p:nvPr/>
        </p:nvSpPr>
        <p:spPr>
          <a:xfrm>
            <a:off x="6400800" y="2537464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R² (Test)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7691438" y="2537464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0.80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015413" y="2537464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0.82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0339388" y="2537464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00996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0.83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6400800" y="3234692"/>
            <a:ext cx="5219700" cy="7620"/>
          </a:xfrm>
          <a:custGeom>
            <a:avLst/>
            <a:gdLst/>
            <a:ahLst/>
            <a:cxnLst/>
            <a:rect l="l" t="t" r="r" b="b"/>
            <a:pathLst>
              <a:path w="5219700" h="7620">
                <a:moveTo>
                  <a:pt x="0" y="0"/>
                </a:moveTo>
                <a:lnTo>
                  <a:pt x="5219700" y="0"/>
                </a:lnTo>
                <a:lnTo>
                  <a:pt x="5219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25" name="Text 22"/>
          <p:cNvSpPr/>
          <p:nvPr/>
        </p:nvSpPr>
        <p:spPr>
          <a:xfrm>
            <a:off x="6400800" y="2964182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EQM (Test)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7691438" y="2964182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0.045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9015413" y="2964182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0.040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0339388" y="2964182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00996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0.038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6400800" y="3390900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Variables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7691438" y="3390900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9015413" y="3390900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0339388" y="3390900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00996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6229350" y="4000500"/>
            <a:ext cx="5581650" cy="2209800"/>
          </a:xfrm>
          <a:custGeom>
            <a:avLst/>
            <a:gdLst/>
            <a:ahLst/>
            <a:cxnLst/>
            <a:rect l="l" t="t" r="r" b="b"/>
            <a:pathLst>
              <a:path w="5581650" h="2209800">
                <a:moveTo>
                  <a:pt x="38100" y="0"/>
                </a:moveTo>
                <a:lnTo>
                  <a:pt x="5429240" y="0"/>
                </a:lnTo>
                <a:cubicBezTo>
                  <a:pt x="5513414" y="0"/>
                  <a:pt x="5581650" y="68236"/>
                  <a:pt x="5581650" y="152410"/>
                </a:cubicBezTo>
                <a:lnTo>
                  <a:pt x="5581650" y="2057390"/>
                </a:lnTo>
                <a:cubicBezTo>
                  <a:pt x="5581650" y="2141564"/>
                  <a:pt x="5513414" y="2209800"/>
                  <a:pt x="5429240" y="2209800"/>
                </a:cubicBezTo>
                <a:lnTo>
                  <a:pt x="38100" y="2209800"/>
                </a:lnTo>
                <a:cubicBezTo>
                  <a:pt x="17072" y="2209800"/>
                  <a:pt x="0" y="2192728"/>
                  <a:pt x="0" y="2171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ECFDF5"/>
              </a:gs>
              <a:gs pos="100000">
                <a:srgbClr val="F0FDFA"/>
              </a:gs>
            </a:gsLst>
            <a:lin ang="2700000" scaled="1"/>
          </a:gradFill>
          <a:ln/>
        </p:spPr>
      </p:sp>
      <p:sp>
        <p:nvSpPr>
          <p:cNvPr id="34" name="Shape 31"/>
          <p:cNvSpPr/>
          <p:nvPr/>
        </p:nvSpPr>
        <p:spPr>
          <a:xfrm>
            <a:off x="6229350" y="4000500"/>
            <a:ext cx="38100" cy="2209800"/>
          </a:xfrm>
          <a:custGeom>
            <a:avLst/>
            <a:gdLst/>
            <a:ahLst/>
            <a:cxnLst/>
            <a:rect l="l" t="t" r="r" b="b"/>
            <a:pathLst>
              <a:path w="38100" h="2209800">
                <a:moveTo>
                  <a:pt x="38100" y="0"/>
                </a:moveTo>
                <a:lnTo>
                  <a:pt x="38100" y="0"/>
                </a:lnTo>
                <a:lnTo>
                  <a:pt x="38100" y="2209800"/>
                </a:lnTo>
                <a:lnTo>
                  <a:pt x="38100" y="2209800"/>
                </a:lnTo>
                <a:cubicBezTo>
                  <a:pt x="17072" y="2209800"/>
                  <a:pt x="0" y="2192728"/>
                  <a:pt x="0" y="2171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35" name="Text 32"/>
          <p:cNvSpPr/>
          <p:nvPr/>
        </p:nvSpPr>
        <p:spPr>
          <a:xfrm>
            <a:off x="6438900" y="4191000"/>
            <a:ext cx="5267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Choix du Modèle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6438900" y="4572000"/>
            <a:ext cx="5181600" cy="685800"/>
          </a:xfrm>
          <a:custGeom>
            <a:avLst/>
            <a:gdLst/>
            <a:ahLst/>
            <a:cxnLst/>
            <a:rect l="l" t="t" r="r" b="b"/>
            <a:pathLst>
              <a:path w="5181600" h="685800">
                <a:moveTo>
                  <a:pt x="114302" y="0"/>
                </a:moveTo>
                <a:lnTo>
                  <a:pt x="5067298" y="0"/>
                </a:lnTo>
                <a:cubicBezTo>
                  <a:pt x="5130383" y="0"/>
                  <a:pt x="5181600" y="51217"/>
                  <a:pt x="5181600" y="114302"/>
                </a:cubicBezTo>
                <a:lnTo>
                  <a:pt x="5181600" y="571498"/>
                </a:lnTo>
                <a:cubicBezTo>
                  <a:pt x="5181600" y="634583"/>
                  <a:pt x="5130383" y="685800"/>
                  <a:pt x="5067298" y="685800"/>
                </a:cubicBezTo>
                <a:lnTo>
                  <a:pt x="114302" y="685800"/>
                </a:lnTo>
                <a:cubicBezTo>
                  <a:pt x="51217" y="685800"/>
                  <a:pt x="0" y="634583"/>
                  <a:pt x="0" y="5714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37" name="Shape 34"/>
          <p:cNvSpPr/>
          <p:nvPr/>
        </p:nvSpPr>
        <p:spPr>
          <a:xfrm>
            <a:off x="6572250" y="4724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1C398E"/>
          </a:solidFill>
          <a:ln/>
        </p:spPr>
      </p:sp>
      <p:sp>
        <p:nvSpPr>
          <p:cNvPr id="38" name="Text 35"/>
          <p:cNvSpPr/>
          <p:nvPr/>
        </p:nvSpPr>
        <p:spPr>
          <a:xfrm>
            <a:off x="6800850" y="4686300"/>
            <a:ext cx="4781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C39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Pour l'Interprétation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553200" y="495300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MCO avec erreurs robustes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Coefficients interprétables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6438900" y="5334000"/>
            <a:ext cx="5181600" cy="685800"/>
          </a:xfrm>
          <a:custGeom>
            <a:avLst/>
            <a:gdLst/>
            <a:ahLst/>
            <a:cxnLst/>
            <a:rect l="l" t="t" r="r" b="b"/>
            <a:pathLst>
              <a:path w="5181600" h="685800">
                <a:moveTo>
                  <a:pt x="114302" y="0"/>
                </a:moveTo>
                <a:lnTo>
                  <a:pt x="5067298" y="0"/>
                </a:lnTo>
                <a:cubicBezTo>
                  <a:pt x="5130383" y="0"/>
                  <a:pt x="5181600" y="51217"/>
                  <a:pt x="5181600" y="114302"/>
                </a:cubicBezTo>
                <a:lnTo>
                  <a:pt x="5181600" y="571498"/>
                </a:lnTo>
                <a:cubicBezTo>
                  <a:pt x="5181600" y="634583"/>
                  <a:pt x="5130383" y="685800"/>
                  <a:pt x="5067298" y="685800"/>
                </a:cubicBezTo>
                <a:lnTo>
                  <a:pt x="114302" y="685800"/>
                </a:lnTo>
                <a:cubicBezTo>
                  <a:pt x="51217" y="685800"/>
                  <a:pt x="0" y="634583"/>
                  <a:pt x="0" y="5714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41" name="Shape 38"/>
          <p:cNvSpPr/>
          <p:nvPr/>
        </p:nvSpPr>
        <p:spPr>
          <a:xfrm>
            <a:off x="6572250" y="5486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33350" y="76200"/>
                </a:moveTo>
                <a:cubicBezTo>
                  <a:pt x="133350" y="44658"/>
                  <a:pt x="107742" y="19050"/>
                  <a:pt x="76200" y="19050"/>
                </a:cubicBezTo>
                <a:cubicBezTo>
                  <a:pt x="44658" y="19050"/>
                  <a:pt x="19050" y="44658"/>
                  <a:pt x="19050" y="76200"/>
                </a:cubicBezTo>
                <a:cubicBezTo>
                  <a:pt x="19050" y="107742"/>
                  <a:pt x="44658" y="133350"/>
                  <a:pt x="76200" y="133350"/>
                </a:cubicBezTo>
                <a:cubicBezTo>
                  <a:pt x="107742" y="133350"/>
                  <a:pt x="133350" y="107742"/>
                  <a:pt x="133350" y="76200"/>
                </a:cubicBez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76200" y="100013"/>
                </a:moveTo>
                <a:cubicBezTo>
                  <a:pt x="89342" y="100013"/>
                  <a:pt x="100013" y="89342"/>
                  <a:pt x="100013" y="76200"/>
                </a:cubicBezTo>
                <a:cubicBezTo>
                  <a:pt x="100013" y="63058"/>
                  <a:pt x="89342" y="52388"/>
                  <a:pt x="76200" y="52388"/>
                </a:cubicBezTo>
                <a:cubicBezTo>
                  <a:pt x="63058" y="52388"/>
                  <a:pt x="52388" y="63058"/>
                  <a:pt x="52388" y="76200"/>
                </a:cubicBezTo>
                <a:cubicBezTo>
                  <a:pt x="52388" y="89342"/>
                  <a:pt x="63058" y="100013"/>
                  <a:pt x="76200" y="100013"/>
                </a:cubicBezTo>
                <a:close/>
                <a:moveTo>
                  <a:pt x="76200" y="33338"/>
                </a:moveTo>
                <a:cubicBezTo>
                  <a:pt x="99856" y="33338"/>
                  <a:pt x="119062" y="52544"/>
                  <a:pt x="119062" y="76200"/>
                </a:cubicBezTo>
                <a:cubicBezTo>
                  <a:pt x="119062" y="99856"/>
                  <a:pt x="99856" y="119062"/>
                  <a:pt x="76200" y="119062"/>
                </a:cubicBezTo>
                <a:cubicBezTo>
                  <a:pt x="52544" y="119062"/>
                  <a:pt x="33338" y="99856"/>
                  <a:pt x="33338" y="76200"/>
                </a:cubicBezTo>
                <a:cubicBezTo>
                  <a:pt x="33338" y="52544"/>
                  <a:pt x="52544" y="33338"/>
                  <a:pt x="76200" y="33338"/>
                </a:cubicBezTo>
                <a:close/>
                <a:moveTo>
                  <a:pt x="66675" y="76200"/>
                </a:moveTo>
                <a:cubicBezTo>
                  <a:pt x="66675" y="70943"/>
                  <a:pt x="70943" y="66675"/>
                  <a:pt x="76200" y="66675"/>
                </a:cubicBezTo>
                <a:cubicBezTo>
                  <a:pt x="81457" y="66675"/>
                  <a:pt x="85725" y="70943"/>
                  <a:pt x="85725" y="76200"/>
                </a:cubicBezTo>
                <a:cubicBezTo>
                  <a:pt x="85725" y="81457"/>
                  <a:pt x="81457" y="85725"/>
                  <a:pt x="76200" y="85725"/>
                </a:cubicBezTo>
                <a:cubicBezTo>
                  <a:pt x="70943" y="85725"/>
                  <a:pt x="66675" y="81457"/>
                  <a:pt x="66675" y="76200"/>
                </a:cubicBezTo>
                <a:close/>
              </a:path>
            </a:pathLst>
          </a:custGeom>
          <a:solidFill>
            <a:srgbClr val="004F3B"/>
          </a:solidFill>
          <a:ln/>
        </p:spPr>
      </p:sp>
      <p:sp>
        <p:nvSpPr>
          <p:cNvPr id="42" name="Text 39"/>
          <p:cNvSpPr/>
          <p:nvPr/>
        </p:nvSpPr>
        <p:spPr>
          <a:xfrm>
            <a:off x="6800850" y="5448300"/>
            <a:ext cx="4781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4F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Pour la Prédiction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6553200" y="571500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Lasso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Meilleure performance (EQM = 0.038)</a:t>
            </a:r>
            <a:endParaRPr lang="en-US" sz="1600" dirty="0"/>
          </a:p>
        </p:txBody>
      </p:sp>
      <p:sp>
        <p:nvSpPr>
          <p:cNvPr id="44" name="Shape 41"/>
          <p:cNvSpPr/>
          <p:nvPr/>
        </p:nvSpPr>
        <p:spPr>
          <a:xfrm>
            <a:off x="6210300" y="6362700"/>
            <a:ext cx="5600700" cy="419100"/>
          </a:xfrm>
          <a:custGeom>
            <a:avLst/>
            <a:gdLst/>
            <a:ahLst/>
            <a:cxnLst/>
            <a:rect l="l" t="t" r="r" b="b"/>
            <a:pathLst>
              <a:path w="5600700" h="419100">
                <a:moveTo>
                  <a:pt x="114301" y="0"/>
                </a:moveTo>
                <a:lnTo>
                  <a:pt x="5486399" y="0"/>
                </a:lnTo>
                <a:cubicBezTo>
                  <a:pt x="5549483" y="0"/>
                  <a:pt x="5600700" y="51217"/>
                  <a:pt x="5600700" y="114301"/>
                </a:cubicBezTo>
                <a:lnTo>
                  <a:pt x="5600700" y="304799"/>
                </a:lnTo>
                <a:cubicBezTo>
                  <a:pt x="5600700" y="367883"/>
                  <a:pt x="5549483" y="419100"/>
                  <a:pt x="54863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45" name="Shape 42"/>
          <p:cNvSpPr/>
          <p:nvPr/>
        </p:nvSpPr>
        <p:spPr>
          <a:xfrm>
            <a:off x="7101364" y="6507482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76286" y="100013"/>
                </a:moveTo>
                <a:cubicBezTo>
                  <a:pt x="78187" y="94204"/>
                  <a:pt x="81989" y="88943"/>
                  <a:pt x="86287" y="84412"/>
                </a:cubicBezTo>
                <a:cubicBezTo>
                  <a:pt x="94804" y="75452"/>
                  <a:pt x="100012" y="63341"/>
                  <a:pt x="100012" y="50006"/>
                </a:cubicBezTo>
                <a:cubicBezTo>
                  <a:pt x="100012" y="22399"/>
                  <a:pt x="77614" y="0"/>
                  <a:pt x="50006" y="0"/>
                </a:cubicBezTo>
                <a:cubicBezTo>
                  <a:pt x="22399" y="0"/>
                  <a:pt x="0" y="22399"/>
                  <a:pt x="0" y="50006"/>
                </a:cubicBezTo>
                <a:cubicBezTo>
                  <a:pt x="0" y="63341"/>
                  <a:pt x="5209" y="75452"/>
                  <a:pt x="13726" y="84412"/>
                </a:cubicBezTo>
                <a:cubicBezTo>
                  <a:pt x="18023" y="88943"/>
                  <a:pt x="21852" y="94204"/>
                  <a:pt x="23727" y="100013"/>
                </a:cubicBezTo>
                <a:lnTo>
                  <a:pt x="76260" y="100013"/>
                </a:lnTo>
                <a:close/>
                <a:moveTo>
                  <a:pt x="75009" y="112514"/>
                </a:moveTo>
                <a:lnTo>
                  <a:pt x="25003" y="112514"/>
                </a:lnTo>
                <a:lnTo>
                  <a:pt x="25003" y="116681"/>
                </a:lnTo>
                <a:cubicBezTo>
                  <a:pt x="25003" y="128193"/>
                  <a:pt x="34327" y="137517"/>
                  <a:pt x="45839" y="137517"/>
                </a:cubicBezTo>
                <a:lnTo>
                  <a:pt x="54173" y="137517"/>
                </a:lnTo>
                <a:cubicBezTo>
                  <a:pt x="65685" y="137517"/>
                  <a:pt x="75009" y="128193"/>
                  <a:pt x="75009" y="116681"/>
                </a:cubicBezTo>
                <a:lnTo>
                  <a:pt x="75009" y="112514"/>
                </a:lnTo>
                <a:close/>
                <a:moveTo>
                  <a:pt x="47923" y="29170"/>
                </a:moveTo>
                <a:cubicBezTo>
                  <a:pt x="37557" y="29170"/>
                  <a:pt x="29170" y="37557"/>
                  <a:pt x="29170" y="47923"/>
                </a:cubicBezTo>
                <a:cubicBezTo>
                  <a:pt x="29170" y="51387"/>
                  <a:pt x="26384" y="54173"/>
                  <a:pt x="22920" y="54173"/>
                </a:cubicBezTo>
                <a:cubicBezTo>
                  <a:pt x="19456" y="54173"/>
                  <a:pt x="16669" y="51387"/>
                  <a:pt x="16669" y="47923"/>
                </a:cubicBezTo>
                <a:cubicBezTo>
                  <a:pt x="16669" y="30655"/>
                  <a:pt x="30655" y="16669"/>
                  <a:pt x="47923" y="16669"/>
                </a:cubicBezTo>
                <a:cubicBezTo>
                  <a:pt x="51387" y="16669"/>
                  <a:pt x="54173" y="19456"/>
                  <a:pt x="54173" y="22920"/>
                </a:cubicBezTo>
                <a:cubicBezTo>
                  <a:pt x="54173" y="26384"/>
                  <a:pt x="51387" y="29170"/>
                  <a:pt x="47923" y="29170"/>
                </a:cubicBezTo>
                <a:close/>
              </a:path>
            </a:pathLst>
          </a:custGeom>
          <a:solidFill>
            <a:srgbClr val="193CB8"/>
          </a:solidFill>
          <a:ln/>
        </p:spPr>
      </p:sp>
      <p:sp>
        <p:nvSpPr>
          <p:cNvPr id="46" name="Text 43"/>
          <p:cNvSpPr/>
          <p:nvPr/>
        </p:nvSpPr>
        <p:spPr>
          <a:xfrm>
            <a:off x="6519863" y="6477000"/>
            <a:ext cx="521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93C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Lasso sélectionne automatiquement les variables pertinentes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8F7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0050" y="571500"/>
            <a:ext cx="371580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1A1A2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Limites et Ouvertures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33400" y="990600"/>
            <a:ext cx="11353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A4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Défis persistants et pistes pour des modèles plus sophistiqués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0050" y="1371600"/>
            <a:ext cx="5619750" cy="4591050"/>
          </a:xfrm>
          <a:custGeom>
            <a:avLst/>
            <a:gdLst/>
            <a:ahLst/>
            <a:cxnLst/>
            <a:rect l="l" t="t" r="r" b="b"/>
            <a:pathLst>
              <a:path w="5619750" h="4591050">
                <a:moveTo>
                  <a:pt x="38100" y="0"/>
                </a:moveTo>
                <a:lnTo>
                  <a:pt x="5543539" y="0"/>
                </a:lnTo>
                <a:cubicBezTo>
                  <a:pt x="5585629" y="0"/>
                  <a:pt x="5619750" y="34121"/>
                  <a:pt x="5619750" y="76211"/>
                </a:cubicBezTo>
                <a:lnTo>
                  <a:pt x="5619750" y="4514839"/>
                </a:lnTo>
                <a:cubicBezTo>
                  <a:pt x="5619750" y="4556929"/>
                  <a:pt x="5585629" y="4591050"/>
                  <a:pt x="5543539" y="4591050"/>
                </a:cubicBezTo>
                <a:lnTo>
                  <a:pt x="38100" y="4591050"/>
                </a:lnTo>
                <a:cubicBezTo>
                  <a:pt x="17072" y="4591050"/>
                  <a:pt x="0" y="4573978"/>
                  <a:pt x="0" y="4552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400050" y="1371600"/>
            <a:ext cx="38100" cy="4591050"/>
          </a:xfrm>
          <a:custGeom>
            <a:avLst/>
            <a:gdLst/>
            <a:ahLst/>
            <a:cxnLst/>
            <a:rect l="l" t="t" r="r" b="b"/>
            <a:pathLst>
              <a:path w="38100" h="4591050">
                <a:moveTo>
                  <a:pt x="38100" y="0"/>
                </a:moveTo>
                <a:lnTo>
                  <a:pt x="38100" y="0"/>
                </a:lnTo>
                <a:lnTo>
                  <a:pt x="38100" y="4591050"/>
                </a:lnTo>
                <a:lnTo>
                  <a:pt x="38100" y="4591050"/>
                </a:lnTo>
                <a:cubicBezTo>
                  <a:pt x="17072" y="4591050"/>
                  <a:pt x="0" y="4573978"/>
                  <a:pt x="0" y="4552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6" name="Shape 4"/>
          <p:cNvSpPr/>
          <p:nvPr/>
        </p:nvSpPr>
        <p:spPr>
          <a:xfrm>
            <a:off x="571500" y="1524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7" name="Shape 5"/>
          <p:cNvSpPr/>
          <p:nvPr/>
        </p:nvSpPr>
        <p:spPr>
          <a:xfrm>
            <a:off x="678656" y="1628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066800" y="1581150"/>
            <a:ext cx="210079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2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Limites de l'Étude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75310" y="2130981"/>
            <a:ext cx="5284470" cy="883920"/>
          </a:xfrm>
          <a:custGeom>
            <a:avLst/>
            <a:gdLst/>
            <a:ahLst/>
            <a:cxnLst/>
            <a:rect l="l" t="t" r="r" b="b"/>
            <a:pathLst>
              <a:path w="5284470" h="883920">
                <a:moveTo>
                  <a:pt x="76203" y="0"/>
                </a:moveTo>
                <a:lnTo>
                  <a:pt x="5208267" y="0"/>
                </a:lnTo>
                <a:cubicBezTo>
                  <a:pt x="5250353" y="0"/>
                  <a:pt x="5284470" y="34117"/>
                  <a:pt x="5284470" y="76203"/>
                </a:cubicBezTo>
                <a:lnTo>
                  <a:pt x="5284470" y="807717"/>
                </a:lnTo>
                <a:cubicBezTo>
                  <a:pt x="5284470" y="849803"/>
                  <a:pt x="5250353" y="883920"/>
                  <a:pt x="5208267" y="883920"/>
                </a:cubicBezTo>
                <a:lnTo>
                  <a:pt x="76203" y="883920"/>
                </a:lnTo>
                <a:cubicBezTo>
                  <a:pt x="34145" y="883920"/>
                  <a:pt x="0" y="849775"/>
                  <a:pt x="0" y="8077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EF2F2"/>
          </a:solidFill>
          <a:ln w="10160">
            <a:solidFill>
              <a:srgbClr val="FFC9C9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93420" y="2287191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71450" y="14288"/>
                </a:moveTo>
                <a:cubicBezTo>
                  <a:pt x="171450" y="10984"/>
                  <a:pt x="169753" y="7918"/>
                  <a:pt x="166926" y="6191"/>
                </a:cubicBezTo>
                <a:cubicBezTo>
                  <a:pt x="164098" y="4465"/>
                  <a:pt x="160615" y="4286"/>
                  <a:pt x="157669" y="5775"/>
                </a:cubicBezTo>
                <a:lnTo>
                  <a:pt x="123081" y="23068"/>
                </a:lnTo>
                <a:lnTo>
                  <a:pt x="69681" y="5239"/>
                </a:lnTo>
                <a:cubicBezTo>
                  <a:pt x="67270" y="4435"/>
                  <a:pt x="64681" y="4614"/>
                  <a:pt x="62419" y="5745"/>
                </a:cubicBezTo>
                <a:lnTo>
                  <a:pt x="24319" y="24795"/>
                </a:lnTo>
                <a:cubicBezTo>
                  <a:pt x="21074" y="26432"/>
                  <a:pt x="19050" y="29736"/>
                  <a:pt x="19050" y="33338"/>
                </a:cubicBezTo>
                <a:lnTo>
                  <a:pt x="19050" y="138113"/>
                </a:lnTo>
                <a:cubicBezTo>
                  <a:pt x="19050" y="141416"/>
                  <a:pt x="20747" y="144482"/>
                  <a:pt x="23574" y="146209"/>
                </a:cubicBezTo>
                <a:cubicBezTo>
                  <a:pt x="26402" y="147935"/>
                  <a:pt x="29885" y="148114"/>
                  <a:pt x="32831" y="146625"/>
                </a:cubicBezTo>
                <a:lnTo>
                  <a:pt x="67389" y="129332"/>
                </a:lnTo>
                <a:lnTo>
                  <a:pt x="118973" y="146536"/>
                </a:lnTo>
                <a:cubicBezTo>
                  <a:pt x="117693" y="144631"/>
                  <a:pt x="116443" y="142637"/>
                  <a:pt x="115223" y="140613"/>
                </a:cubicBezTo>
                <a:cubicBezTo>
                  <a:pt x="111949" y="135166"/>
                  <a:pt x="108704" y="128915"/>
                  <a:pt x="106293" y="122218"/>
                </a:cubicBezTo>
                <a:lnTo>
                  <a:pt x="76170" y="112187"/>
                </a:lnTo>
                <a:lnTo>
                  <a:pt x="76170" y="27503"/>
                </a:lnTo>
                <a:lnTo>
                  <a:pt x="114270" y="40213"/>
                </a:lnTo>
                <a:lnTo>
                  <a:pt x="114270" y="69771"/>
                </a:lnTo>
                <a:cubicBezTo>
                  <a:pt x="123498" y="59115"/>
                  <a:pt x="137190" y="52387"/>
                  <a:pt x="152370" y="52387"/>
                </a:cubicBezTo>
                <a:cubicBezTo>
                  <a:pt x="159097" y="52387"/>
                  <a:pt x="165527" y="53697"/>
                  <a:pt x="171420" y="56108"/>
                </a:cubicBezTo>
                <a:lnTo>
                  <a:pt x="171450" y="14288"/>
                </a:lnTo>
                <a:close/>
                <a:moveTo>
                  <a:pt x="152400" y="66675"/>
                </a:moveTo>
                <a:cubicBezTo>
                  <a:pt x="132665" y="66675"/>
                  <a:pt x="116681" y="82391"/>
                  <a:pt x="116681" y="101769"/>
                </a:cubicBezTo>
                <a:cubicBezTo>
                  <a:pt x="116681" y="122277"/>
                  <a:pt x="135761" y="146536"/>
                  <a:pt x="146030" y="158115"/>
                </a:cubicBezTo>
                <a:cubicBezTo>
                  <a:pt x="149483" y="161985"/>
                  <a:pt x="155347" y="161985"/>
                  <a:pt x="158800" y="158115"/>
                </a:cubicBezTo>
                <a:cubicBezTo>
                  <a:pt x="169069" y="146536"/>
                  <a:pt x="188149" y="122277"/>
                  <a:pt x="188149" y="101769"/>
                </a:cubicBezTo>
                <a:cubicBezTo>
                  <a:pt x="188149" y="82391"/>
                  <a:pt x="172164" y="66675"/>
                  <a:pt x="152430" y="66675"/>
                </a:cubicBezTo>
                <a:close/>
                <a:moveTo>
                  <a:pt x="140494" y="102394"/>
                </a:moveTo>
                <a:cubicBezTo>
                  <a:pt x="140494" y="95823"/>
                  <a:pt x="145829" y="90488"/>
                  <a:pt x="152400" y="90488"/>
                </a:cubicBezTo>
                <a:cubicBezTo>
                  <a:pt x="158971" y="90488"/>
                  <a:pt x="164306" y="95823"/>
                  <a:pt x="164306" y="102394"/>
                </a:cubicBezTo>
                <a:cubicBezTo>
                  <a:pt x="164306" y="108965"/>
                  <a:pt x="158971" y="114300"/>
                  <a:pt x="152400" y="114300"/>
                </a:cubicBezTo>
                <a:cubicBezTo>
                  <a:pt x="145829" y="114300"/>
                  <a:pt x="140494" y="108965"/>
                  <a:pt x="140494" y="102394"/>
                </a:cubicBezTo>
                <a:close/>
              </a:path>
            </a:pathLst>
          </a:custGeom>
          <a:solidFill>
            <a:srgbClr val="E7000B"/>
          </a:solidFill>
          <a:ln/>
        </p:spPr>
      </p:sp>
      <p:sp>
        <p:nvSpPr>
          <p:cNvPr id="11" name="Text 9"/>
          <p:cNvSpPr/>
          <p:nvPr/>
        </p:nvSpPr>
        <p:spPr>
          <a:xfrm>
            <a:off x="960120" y="2249091"/>
            <a:ext cx="1695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Autocorrélation Spatiale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93420" y="2515791"/>
            <a:ext cx="5114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Problème majeur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Les maisons voisines s'influencent mutuellement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93420" y="2744391"/>
            <a:ext cx="5105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A4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Violation de l'hypothèse d'indépendance des erreurs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71500" y="3310653"/>
            <a:ext cx="5295900" cy="1104900"/>
          </a:xfrm>
          <a:custGeom>
            <a:avLst/>
            <a:gdLst/>
            <a:ahLst/>
            <a:cxnLst/>
            <a:rect l="l" t="t" r="r" b="b"/>
            <a:pathLst>
              <a:path w="5295900" h="1104900">
                <a:moveTo>
                  <a:pt x="76205" y="0"/>
                </a:moveTo>
                <a:lnTo>
                  <a:pt x="5219695" y="0"/>
                </a:lnTo>
                <a:cubicBezTo>
                  <a:pt x="5261782" y="0"/>
                  <a:pt x="5295900" y="34118"/>
                  <a:pt x="5295900" y="76205"/>
                </a:cubicBezTo>
                <a:lnTo>
                  <a:pt x="5295900" y="1028695"/>
                </a:lnTo>
                <a:cubicBezTo>
                  <a:pt x="5295900" y="1070782"/>
                  <a:pt x="5261782" y="1104900"/>
                  <a:pt x="521969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F8F7F4"/>
          </a:solidFill>
          <a:ln/>
        </p:spPr>
      </p:sp>
      <p:sp>
        <p:nvSpPr>
          <p:cNvPr id="15" name="Text 13"/>
          <p:cNvSpPr/>
          <p:nvPr/>
        </p:nvSpPr>
        <p:spPr>
          <a:xfrm>
            <a:off x="685800" y="3424951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5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Manifestations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00088" y="3691651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5719"/>
                </a:moveTo>
                <a:cubicBezTo>
                  <a:pt x="68978" y="35719"/>
                  <a:pt x="78581" y="45322"/>
                  <a:pt x="78581" y="57150"/>
                </a:cubicBezTo>
                <a:cubicBezTo>
                  <a:pt x="78581" y="68978"/>
                  <a:pt x="68978" y="78581"/>
                  <a:pt x="57150" y="78581"/>
                </a:cubicBezTo>
                <a:cubicBezTo>
                  <a:pt x="45322" y="78581"/>
                  <a:pt x="35719" y="68978"/>
                  <a:pt x="35719" y="57150"/>
                </a:cubicBezTo>
                <a:cubicBezTo>
                  <a:pt x="35719" y="45322"/>
                  <a:pt x="45322" y="35719"/>
                  <a:pt x="57150" y="35719"/>
                </a:cubicBezTo>
                <a:close/>
              </a:path>
            </a:pathLst>
          </a:custGeom>
          <a:solidFill>
            <a:srgbClr val="2D5A5A"/>
          </a:solidFill>
          <a:ln/>
        </p:spPr>
      </p:sp>
      <p:sp>
        <p:nvSpPr>
          <p:cNvPr id="17" name="Text 15"/>
          <p:cNvSpPr/>
          <p:nvPr/>
        </p:nvSpPr>
        <p:spPr>
          <a:xfrm>
            <a:off x="904875" y="3653551"/>
            <a:ext cx="2533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Effet de cluster géographique non capturé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00088" y="3920251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5719"/>
                </a:moveTo>
                <a:cubicBezTo>
                  <a:pt x="68978" y="35719"/>
                  <a:pt x="78581" y="45322"/>
                  <a:pt x="78581" y="57150"/>
                </a:cubicBezTo>
                <a:cubicBezTo>
                  <a:pt x="78581" y="68978"/>
                  <a:pt x="68978" y="78581"/>
                  <a:pt x="57150" y="78581"/>
                </a:cubicBezTo>
                <a:cubicBezTo>
                  <a:pt x="45322" y="78581"/>
                  <a:pt x="35719" y="68978"/>
                  <a:pt x="35719" y="57150"/>
                </a:cubicBezTo>
                <a:cubicBezTo>
                  <a:pt x="35719" y="45322"/>
                  <a:pt x="45322" y="35719"/>
                  <a:pt x="57150" y="35719"/>
                </a:cubicBezTo>
                <a:close/>
              </a:path>
            </a:pathLst>
          </a:custGeom>
          <a:solidFill>
            <a:srgbClr val="2D5A5A"/>
          </a:solidFill>
          <a:ln/>
        </p:spPr>
      </p:sp>
      <p:sp>
        <p:nvSpPr>
          <p:cNvPr id="19" name="Text 17"/>
          <p:cNvSpPr/>
          <p:nvPr/>
        </p:nvSpPr>
        <p:spPr>
          <a:xfrm>
            <a:off x="904875" y="3882151"/>
            <a:ext cx="3038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Corrélation des résidus entre observations proches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00088" y="4148851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5719"/>
                </a:moveTo>
                <a:cubicBezTo>
                  <a:pt x="68978" y="35719"/>
                  <a:pt x="78581" y="45322"/>
                  <a:pt x="78581" y="57150"/>
                </a:cubicBezTo>
                <a:cubicBezTo>
                  <a:pt x="78581" y="68978"/>
                  <a:pt x="68978" y="78581"/>
                  <a:pt x="57150" y="78581"/>
                </a:cubicBezTo>
                <a:cubicBezTo>
                  <a:pt x="45322" y="78581"/>
                  <a:pt x="35719" y="68978"/>
                  <a:pt x="35719" y="57150"/>
                </a:cubicBezTo>
                <a:cubicBezTo>
                  <a:pt x="35719" y="45322"/>
                  <a:pt x="45322" y="35719"/>
                  <a:pt x="57150" y="35719"/>
                </a:cubicBezTo>
                <a:close/>
              </a:path>
            </a:pathLst>
          </a:custGeom>
          <a:solidFill>
            <a:srgbClr val="2D5A5A"/>
          </a:solidFill>
          <a:ln/>
        </p:spPr>
      </p:sp>
      <p:sp>
        <p:nvSpPr>
          <p:cNvPr id="21" name="Text 19"/>
          <p:cNvSpPr/>
          <p:nvPr/>
        </p:nvSpPr>
        <p:spPr>
          <a:xfrm>
            <a:off x="904875" y="4110751"/>
            <a:ext cx="1905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Biais dans les erreurs standards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71500" y="4707613"/>
            <a:ext cx="5295900" cy="990600"/>
          </a:xfrm>
          <a:custGeom>
            <a:avLst/>
            <a:gdLst/>
            <a:ahLst/>
            <a:cxnLst/>
            <a:rect l="l" t="t" r="r" b="b"/>
            <a:pathLst>
              <a:path w="5295900" h="990600">
                <a:moveTo>
                  <a:pt x="76197" y="0"/>
                </a:moveTo>
                <a:lnTo>
                  <a:pt x="5219703" y="0"/>
                </a:lnTo>
                <a:cubicBezTo>
                  <a:pt x="5261785" y="0"/>
                  <a:pt x="5295900" y="34115"/>
                  <a:pt x="5295900" y="76197"/>
                </a:cubicBezTo>
                <a:lnTo>
                  <a:pt x="5295900" y="914403"/>
                </a:lnTo>
                <a:cubicBezTo>
                  <a:pt x="5295900" y="956485"/>
                  <a:pt x="5261785" y="990600"/>
                  <a:pt x="52197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F8F7F4"/>
          </a:solidFill>
          <a:ln/>
        </p:spPr>
      </p:sp>
      <p:sp>
        <p:nvSpPr>
          <p:cNvPr id="23" name="Text 21"/>
          <p:cNvSpPr/>
          <p:nvPr/>
        </p:nvSpPr>
        <p:spPr>
          <a:xfrm>
            <a:off x="685800" y="4821913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5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Autres Limites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85800" y="5050513"/>
            <a:ext cx="512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Hétéroscédasticité persistante malgré corrections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85800" y="5240894"/>
            <a:ext cx="512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Variables omisses (qualité des écoles, bruit...)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85800" y="5431275"/>
            <a:ext cx="512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Spécification fonctionnelle approximative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191250" y="1371600"/>
            <a:ext cx="5619750" cy="4591050"/>
          </a:xfrm>
          <a:custGeom>
            <a:avLst/>
            <a:gdLst/>
            <a:ahLst/>
            <a:cxnLst/>
            <a:rect l="l" t="t" r="r" b="b"/>
            <a:pathLst>
              <a:path w="5619750" h="4591050">
                <a:moveTo>
                  <a:pt x="38100" y="0"/>
                </a:moveTo>
                <a:lnTo>
                  <a:pt x="5543539" y="0"/>
                </a:lnTo>
                <a:cubicBezTo>
                  <a:pt x="5585629" y="0"/>
                  <a:pt x="5619750" y="34121"/>
                  <a:pt x="5619750" y="76211"/>
                </a:cubicBezTo>
                <a:lnTo>
                  <a:pt x="5619750" y="4514839"/>
                </a:lnTo>
                <a:cubicBezTo>
                  <a:pt x="5619750" y="4556929"/>
                  <a:pt x="5585629" y="4591050"/>
                  <a:pt x="5543539" y="4591050"/>
                </a:cubicBezTo>
                <a:lnTo>
                  <a:pt x="38100" y="4591050"/>
                </a:lnTo>
                <a:cubicBezTo>
                  <a:pt x="17072" y="4591050"/>
                  <a:pt x="0" y="4573978"/>
                  <a:pt x="0" y="4552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28" name="Shape 26"/>
          <p:cNvSpPr/>
          <p:nvPr/>
        </p:nvSpPr>
        <p:spPr>
          <a:xfrm>
            <a:off x="6191250" y="1371600"/>
            <a:ext cx="38100" cy="4591050"/>
          </a:xfrm>
          <a:custGeom>
            <a:avLst/>
            <a:gdLst/>
            <a:ahLst/>
            <a:cxnLst/>
            <a:rect l="l" t="t" r="r" b="b"/>
            <a:pathLst>
              <a:path w="38100" h="4591050">
                <a:moveTo>
                  <a:pt x="38100" y="0"/>
                </a:moveTo>
                <a:lnTo>
                  <a:pt x="38100" y="0"/>
                </a:lnTo>
                <a:lnTo>
                  <a:pt x="38100" y="4591050"/>
                </a:lnTo>
                <a:lnTo>
                  <a:pt x="38100" y="4591050"/>
                </a:lnTo>
                <a:cubicBezTo>
                  <a:pt x="17072" y="4591050"/>
                  <a:pt x="0" y="4573978"/>
                  <a:pt x="0" y="4552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9A87C"/>
          </a:solidFill>
          <a:ln/>
        </p:spPr>
      </p:sp>
      <p:sp>
        <p:nvSpPr>
          <p:cNvPr id="29" name="Shape 27"/>
          <p:cNvSpPr/>
          <p:nvPr/>
        </p:nvSpPr>
        <p:spPr>
          <a:xfrm>
            <a:off x="6362700" y="1524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9A87C"/>
          </a:solidFill>
          <a:ln/>
        </p:spPr>
      </p:sp>
      <p:sp>
        <p:nvSpPr>
          <p:cNvPr id="30" name="Shape 28"/>
          <p:cNvSpPr/>
          <p:nvPr/>
        </p:nvSpPr>
        <p:spPr>
          <a:xfrm>
            <a:off x="6469856" y="1628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2863" y="107156"/>
                </a:moveTo>
                <a:lnTo>
                  <a:pt x="8204" y="107156"/>
                </a:lnTo>
                <a:cubicBezTo>
                  <a:pt x="-134" y="107156"/>
                  <a:pt x="-5257" y="98081"/>
                  <a:pt x="-971" y="90915"/>
                </a:cubicBezTo>
                <a:lnTo>
                  <a:pt x="16743" y="61380"/>
                </a:lnTo>
                <a:cubicBezTo>
                  <a:pt x="19656" y="56525"/>
                  <a:pt x="24880" y="53578"/>
                  <a:pt x="30540" y="53578"/>
                </a:cubicBezTo>
                <a:lnTo>
                  <a:pt x="62352" y="53578"/>
                </a:lnTo>
                <a:cubicBezTo>
                  <a:pt x="87835" y="10414"/>
                  <a:pt x="125842" y="8238"/>
                  <a:pt x="151258" y="11955"/>
                </a:cubicBezTo>
                <a:cubicBezTo>
                  <a:pt x="155544" y="12591"/>
                  <a:pt x="158893" y="15939"/>
                  <a:pt x="159495" y="20192"/>
                </a:cubicBezTo>
                <a:cubicBezTo>
                  <a:pt x="163212" y="45608"/>
                  <a:pt x="161036" y="83615"/>
                  <a:pt x="117872" y="109098"/>
                </a:cubicBezTo>
                <a:lnTo>
                  <a:pt x="117872" y="140910"/>
                </a:lnTo>
                <a:cubicBezTo>
                  <a:pt x="117872" y="146570"/>
                  <a:pt x="114925" y="151794"/>
                  <a:pt x="110070" y="154707"/>
                </a:cubicBezTo>
                <a:lnTo>
                  <a:pt x="80535" y="172421"/>
                </a:lnTo>
                <a:cubicBezTo>
                  <a:pt x="73402" y="176707"/>
                  <a:pt x="64294" y="171550"/>
                  <a:pt x="64294" y="163246"/>
                </a:cubicBezTo>
                <a:lnTo>
                  <a:pt x="64294" y="128588"/>
                </a:lnTo>
                <a:cubicBezTo>
                  <a:pt x="64294" y="116767"/>
                  <a:pt x="54683" y="107156"/>
                  <a:pt x="42863" y="107156"/>
                </a:cubicBezTo>
                <a:lnTo>
                  <a:pt x="42829" y="107156"/>
                </a:lnTo>
                <a:close/>
                <a:moveTo>
                  <a:pt x="133945" y="53578"/>
                </a:moveTo>
                <a:cubicBezTo>
                  <a:pt x="133945" y="44707"/>
                  <a:pt x="126743" y="37505"/>
                  <a:pt x="117872" y="37505"/>
                </a:cubicBezTo>
                <a:cubicBezTo>
                  <a:pt x="109001" y="37505"/>
                  <a:pt x="101798" y="44707"/>
                  <a:pt x="101798" y="53578"/>
                </a:cubicBezTo>
                <a:cubicBezTo>
                  <a:pt x="101798" y="62449"/>
                  <a:pt x="109001" y="69652"/>
                  <a:pt x="117872" y="69652"/>
                </a:cubicBezTo>
                <a:cubicBezTo>
                  <a:pt x="126743" y="69652"/>
                  <a:pt x="133945" y="62449"/>
                  <a:pt x="133945" y="5357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1" name="Text 29"/>
          <p:cNvSpPr/>
          <p:nvPr/>
        </p:nvSpPr>
        <p:spPr>
          <a:xfrm>
            <a:off x="6858000" y="1581150"/>
            <a:ext cx="27823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2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Perspectives de Recherche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66510" y="2023110"/>
            <a:ext cx="5284470" cy="1531620"/>
          </a:xfrm>
          <a:custGeom>
            <a:avLst/>
            <a:gdLst/>
            <a:ahLst/>
            <a:cxnLst/>
            <a:rect l="l" t="t" r="r" b="b"/>
            <a:pathLst>
              <a:path w="5284470" h="1531620">
                <a:moveTo>
                  <a:pt x="76198" y="0"/>
                </a:moveTo>
                <a:lnTo>
                  <a:pt x="5208272" y="0"/>
                </a:lnTo>
                <a:cubicBezTo>
                  <a:pt x="5250355" y="0"/>
                  <a:pt x="5284470" y="34115"/>
                  <a:pt x="5284470" y="76198"/>
                </a:cubicBezTo>
                <a:lnTo>
                  <a:pt x="5284470" y="1455422"/>
                </a:lnTo>
                <a:cubicBezTo>
                  <a:pt x="5284470" y="1497505"/>
                  <a:pt x="5250355" y="1531620"/>
                  <a:pt x="5208272" y="1531620"/>
                </a:cubicBezTo>
                <a:lnTo>
                  <a:pt x="76198" y="1531620"/>
                </a:lnTo>
                <a:cubicBezTo>
                  <a:pt x="34115" y="1531620"/>
                  <a:pt x="0" y="1497505"/>
                  <a:pt x="0" y="145542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C9A87C">
              <a:alpha val="10196"/>
            </a:srgbClr>
          </a:solidFill>
          <a:ln w="10160">
            <a:solidFill>
              <a:srgbClr val="C9A87C">
                <a:alpha val="3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6503670" y="217932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4745" y="83344"/>
                </a:moveTo>
                <a:lnTo>
                  <a:pt x="47923" y="83344"/>
                </a:lnTo>
                <a:cubicBezTo>
                  <a:pt x="48786" y="102543"/>
                  <a:pt x="53042" y="120223"/>
                  <a:pt x="59085" y="133171"/>
                </a:cubicBezTo>
                <a:cubicBezTo>
                  <a:pt x="62478" y="140464"/>
                  <a:pt x="66139" y="145613"/>
                  <a:pt x="69533" y="148769"/>
                </a:cubicBezTo>
                <a:cubicBezTo>
                  <a:pt x="72866" y="151894"/>
                  <a:pt x="75158" y="152400"/>
                  <a:pt x="76349" y="152400"/>
                </a:cubicBezTo>
                <a:cubicBezTo>
                  <a:pt x="77539" y="152400"/>
                  <a:pt x="79831" y="151894"/>
                  <a:pt x="83165" y="148769"/>
                </a:cubicBezTo>
                <a:cubicBezTo>
                  <a:pt x="86558" y="145613"/>
                  <a:pt x="90220" y="140434"/>
                  <a:pt x="93613" y="133171"/>
                </a:cubicBezTo>
                <a:cubicBezTo>
                  <a:pt x="99655" y="120223"/>
                  <a:pt x="103912" y="102543"/>
                  <a:pt x="104775" y="83344"/>
                </a:cubicBezTo>
                <a:close/>
                <a:moveTo>
                  <a:pt x="47893" y="69056"/>
                </a:moveTo>
                <a:lnTo>
                  <a:pt x="104715" y="69056"/>
                </a:lnTo>
                <a:cubicBezTo>
                  <a:pt x="103882" y="49857"/>
                  <a:pt x="99626" y="32177"/>
                  <a:pt x="93583" y="19229"/>
                </a:cubicBezTo>
                <a:cubicBezTo>
                  <a:pt x="90190" y="11966"/>
                  <a:pt x="86529" y="6787"/>
                  <a:pt x="83135" y="3631"/>
                </a:cubicBezTo>
                <a:cubicBezTo>
                  <a:pt x="79802" y="506"/>
                  <a:pt x="77510" y="0"/>
                  <a:pt x="76319" y="0"/>
                </a:cubicBezTo>
                <a:cubicBezTo>
                  <a:pt x="75128" y="0"/>
                  <a:pt x="72836" y="506"/>
                  <a:pt x="69503" y="3631"/>
                </a:cubicBezTo>
                <a:cubicBezTo>
                  <a:pt x="66109" y="6787"/>
                  <a:pt x="62448" y="11966"/>
                  <a:pt x="59055" y="19229"/>
                </a:cubicBezTo>
                <a:cubicBezTo>
                  <a:pt x="53013" y="32177"/>
                  <a:pt x="48756" y="49857"/>
                  <a:pt x="47893" y="69056"/>
                </a:cubicBezTo>
                <a:close/>
                <a:moveTo>
                  <a:pt x="33605" y="69056"/>
                </a:moveTo>
                <a:cubicBezTo>
                  <a:pt x="34647" y="43577"/>
                  <a:pt x="41225" y="19913"/>
                  <a:pt x="50840" y="4376"/>
                </a:cubicBezTo>
                <a:cubicBezTo>
                  <a:pt x="23426" y="14079"/>
                  <a:pt x="3244" y="39052"/>
                  <a:pt x="446" y="69056"/>
                </a:cubicBezTo>
                <a:lnTo>
                  <a:pt x="33605" y="69056"/>
                </a:lnTo>
                <a:close/>
                <a:moveTo>
                  <a:pt x="446" y="83344"/>
                </a:moveTo>
                <a:cubicBezTo>
                  <a:pt x="3244" y="113348"/>
                  <a:pt x="23426" y="138321"/>
                  <a:pt x="50840" y="148024"/>
                </a:cubicBezTo>
                <a:cubicBezTo>
                  <a:pt x="41225" y="132487"/>
                  <a:pt x="34647" y="108823"/>
                  <a:pt x="33605" y="83344"/>
                </a:cubicBezTo>
                <a:lnTo>
                  <a:pt x="446" y="83344"/>
                </a:lnTo>
                <a:close/>
                <a:moveTo>
                  <a:pt x="119033" y="83344"/>
                </a:moveTo>
                <a:cubicBezTo>
                  <a:pt x="117991" y="108823"/>
                  <a:pt x="111413" y="132487"/>
                  <a:pt x="101798" y="148024"/>
                </a:cubicBezTo>
                <a:cubicBezTo>
                  <a:pt x="129213" y="138291"/>
                  <a:pt x="149394" y="113348"/>
                  <a:pt x="152192" y="83344"/>
                </a:cubicBezTo>
                <a:lnTo>
                  <a:pt x="119033" y="83344"/>
                </a:lnTo>
                <a:close/>
                <a:moveTo>
                  <a:pt x="152192" y="69056"/>
                </a:moveTo>
                <a:cubicBezTo>
                  <a:pt x="149394" y="39052"/>
                  <a:pt x="129213" y="14079"/>
                  <a:pt x="101798" y="4376"/>
                </a:cubicBezTo>
                <a:cubicBezTo>
                  <a:pt x="111413" y="19913"/>
                  <a:pt x="117991" y="43577"/>
                  <a:pt x="119033" y="69056"/>
                </a:cubicBezTo>
                <a:lnTo>
                  <a:pt x="152192" y="69056"/>
                </a:lnTo>
                <a:close/>
              </a:path>
            </a:pathLst>
          </a:custGeom>
          <a:solidFill>
            <a:srgbClr val="C9A87C"/>
          </a:solidFill>
          <a:ln/>
        </p:spPr>
      </p:sp>
      <p:sp>
        <p:nvSpPr>
          <p:cNvPr id="34" name="Text 32"/>
          <p:cNvSpPr/>
          <p:nvPr/>
        </p:nvSpPr>
        <p:spPr>
          <a:xfrm>
            <a:off x="6751320" y="2141220"/>
            <a:ext cx="2409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Modèles Économétriques Spatiaux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84620" y="2407920"/>
            <a:ext cx="5048250" cy="495300"/>
          </a:xfrm>
          <a:custGeom>
            <a:avLst/>
            <a:gdLst/>
            <a:ahLst/>
            <a:cxnLst/>
            <a:rect l="l" t="t" r="r" b="b"/>
            <a:pathLst>
              <a:path w="5048250" h="495300">
                <a:moveTo>
                  <a:pt x="38098" y="0"/>
                </a:moveTo>
                <a:lnTo>
                  <a:pt x="5010152" y="0"/>
                </a:lnTo>
                <a:cubicBezTo>
                  <a:pt x="5031193" y="0"/>
                  <a:pt x="5048250" y="17057"/>
                  <a:pt x="5048250" y="38098"/>
                </a:cubicBezTo>
                <a:lnTo>
                  <a:pt x="5048250" y="457202"/>
                </a:lnTo>
                <a:cubicBezTo>
                  <a:pt x="5048250" y="478243"/>
                  <a:pt x="5031193" y="495300"/>
                  <a:pt x="5010152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6" name="Text 34"/>
          <p:cNvSpPr/>
          <p:nvPr/>
        </p:nvSpPr>
        <p:spPr>
          <a:xfrm>
            <a:off x="6560820" y="2484120"/>
            <a:ext cx="4962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5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SEM - Spatial Error Model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560820" y="2674620"/>
            <a:ext cx="4953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A4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ε = λWε + u : Autocorrélation dans les erreurs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84620" y="2941201"/>
            <a:ext cx="5048250" cy="495300"/>
          </a:xfrm>
          <a:custGeom>
            <a:avLst/>
            <a:gdLst/>
            <a:ahLst/>
            <a:cxnLst/>
            <a:rect l="l" t="t" r="r" b="b"/>
            <a:pathLst>
              <a:path w="5048250" h="495300">
                <a:moveTo>
                  <a:pt x="38098" y="0"/>
                </a:moveTo>
                <a:lnTo>
                  <a:pt x="5010152" y="0"/>
                </a:lnTo>
                <a:cubicBezTo>
                  <a:pt x="5031193" y="0"/>
                  <a:pt x="5048250" y="17057"/>
                  <a:pt x="5048250" y="38098"/>
                </a:cubicBezTo>
                <a:lnTo>
                  <a:pt x="5048250" y="457202"/>
                </a:lnTo>
                <a:cubicBezTo>
                  <a:pt x="5048250" y="478243"/>
                  <a:pt x="5031193" y="495300"/>
                  <a:pt x="5010152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9" name="Text 37"/>
          <p:cNvSpPr/>
          <p:nvPr/>
        </p:nvSpPr>
        <p:spPr>
          <a:xfrm>
            <a:off x="6560820" y="3017401"/>
            <a:ext cx="4962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5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SAR / SLM - Spatial Lag Model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60820" y="3207901"/>
            <a:ext cx="4953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A4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 = ρWy + Xβ + ε : Dépendance spatiale explicite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62700" y="3634501"/>
            <a:ext cx="5295900" cy="1104900"/>
          </a:xfrm>
          <a:custGeom>
            <a:avLst/>
            <a:gdLst/>
            <a:ahLst/>
            <a:cxnLst/>
            <a:rect l="l" t="t" r="r" b="b"/>
            <a:pathLst>
              <a:path w="5295900" h="1104900">
                <a:moveTo>
                  <a:pt x="76205" y="0"/>
                </a:moveTo>
                <a:lnTo>
                  <a:pt x="5219695" y="0"/>
                </a:lnTo>
                <a:cubicBezTo>
                  <a:pt x="5261782" y="0"/>
                  <a:pt x="5295900" y="34118"/>
                  <a:pt x="5295900" y="76205"/>
                </a:cubicBezTo>
                <a:lnTo>
                  <a:pt x="5295900" y="1028695"/>
                </a:lnTo>
                <a:cubicBezTo>
                  <a:pt x="5295900" y="1070782"/>
                  <a:pt x="5261782" y="1104900"/>
                  <a:pt x="521969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F8F7F4"/>
          </a:solidFill>
          <a:ln/>
        </p:spPr>
      </p:sp>
      <p:sp>
        <p:nvSpPr>
          <p:cNvPr id="42" name="Text 40"/>
          <p:cNvSpPr/>
          <p:nvPr/>
        </p:nvSpPr>
        <p:spPr>
          <a:xfrm>
            <a:off x="6477000" y="3748801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5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Avantages des Modèles Spatiaux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498431" y="4015501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44" name="Text 42"/>
          <p:cNvSpPr/>
          <p:nvPr/>
        </p:nvSpPr>
        <p:spPr>
          <a:xfrm>
            <a:off x="6696075" y="3977401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Capture des effets de voisinage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98431" y="4244101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46" name="Text 44"/>
          <p:cNvSpPr/>
          <p:nvPr/>
        </p:nvSpPr>
        <p:spPr>
          <a:xfrm>
            <a:off x="6696075" y="4206001"/>
            <a:ext cx="1647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Inférence statistique valide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498431" y="4472701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48" name="Text 46"/>
          <p:cNvSpPr/>
          <p:nvPr/>
        </p:nvSpPr>
        <p:spPr>
          <a:xfrm>
            <a:off x="6696075" y="4434601"/>
            <a:ext cx="1724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Meilleure prédiction spatiale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62700" y="4815601"/>
            <a:ext cx="5295900" cy="990600"/>
          </a:xfrm>
          <a:custGeom>
            <a:avLst/>
            <a:gdLst/>
            <a:ahLst/>
            <a:cxnLst/>
            <a:rect l="l" t="t" r="r" b="b"/>
            <a:pathLst>
              <a:path w="5295900" h="990600">
                <a:moveTo>
                  <a:pt x="76197" y="0"/>
                </a:moveTo>
                <a:lnTo>
                  <a:pt x="5219703" y="0"/>
                </a:lnTo>
                <a:cubicBezTo>
                  <a:pt x="5261785" y="0"/>
                  <a:pt x="5295900" y="34115"/>
                  <a:pt x="5295900" y="76197"/>
                </a:cubicBezTo>
                <a:lnTo>
                  <a:pt x="5295900" y="914403"/>
                </a:lnTo>
                <a:cubicBezTo>
                  <a:pt x="5295900" y="956485"/>
                  <a:pt x="5261785" y="990600"/>
                  <a:pt x="52197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D5A5A">
              <a:alpha val="1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6477000" y="4929901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5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Autres Pistes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477000" y="5158501"/>
            <a:ext cx="512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Modèles non linéaires (Random Forest, XGBoost)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477000" y="5348883"/>
            <a:ext cx="512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Régression géographiquement pondérée (GWR)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477000" y="5539264"/>
            <a:ext cx="512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Deep Learning pour données immobilières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381000" y="6110646"/>
            <a:ext cx="11430000" cy="685800"/>
          </a:xfrm>
          <a:custGeom>
            <a:avLst/>
            <a:gdLst/>
            <a:ahLst/>
            <a:cxnLst/>
            <a:rect l="l" t="t" r="r" b="b"/>
            <a:pathLst>
              <a:path w="11430000" h="685800">
                <a:moveTo>
                  <a:pt x="76199" y="0"/>
                </a:moveTo>
                <a:lnTo>
                  <a:pt x="11353801" y="0"/>
                </a:lnTo>
                <a:cubicBezTo>
                  <a:pt x="11395884" y="0"/>
                  <a:pt x="11430000" y="34116"/>
                  <a:pt x="11430000" y="76199"/>
                </a:cubicBezTo>
                <a:lnTo>
                  <a:pt x="11430000" y="609601"/>
                </a:lnTo>
                <a:cubicBezTo>
                  <a:pt x="11430000" y="651684"/>
                  <a:pt x="11395884" y="685800"/>
                  <a:pt x="1135380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gradFill rotWithShape="1" flip="none">
            <a:gsLst>
              <a:gs pos="0">
                <a:srgbClr val="1A1A2E"/>
              </a:gs>
              <a:gs pos="100000">
                <a:srgbClr val="2D5A5A"/>
              </a:gs>
            </a:gsLst>
            <a:lin ang="0" scaled="1"/>
          </a:gradFill>
          <a:ln/>
        </p:spPr>
      </p:sp>
      <p:sp>
        <p:nvSpPr>
          <p:cNvPr id="55" name="Shape 53"/>
          <p:cNvSpPr/>
          <p:nvPr/>
        </p:nvSpPr>
        <p:spPr>
          <a:xfrm>
            <a:off x="528638" y="6358296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C9A87C"/>
          </a:solidFill>
          <a:ln/>
        </p:spPr>
      </p:sp>
      <p:sp>
        <p:nvSpPr>
          <p:cNvPr id="56" name="Text 54"/>
          <p:cNvSpPr/>
          <p:nvPr/>
        </p:nvSpPr>
        <p:spPr>
          <a:xfrm>
            <a:off x="817721" y="6224946"/>
            <a:ext cx="9601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 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L'autocorrélation spatiale représente le défi majeur. Les modèles SEM/SAR offrent une voie prometteuse pour des analyses immobilières plus robustes.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0274141" y="6263046"/>
            <a:ext cx="14192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Référence : Anselin (1988)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04. Conclusion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6096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Synthèse et Perspectives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1104900"/>
            <a:ext cx="5600700" cy="1504950"/>
          </a:xfrm>
          <a:custGeom>
            <a:avLst/>
            <a:gdLst/>
            <a:ahLst/>
            <a:cxnLst/>
            <a:rect l="l" t="t" r="r" b="b"/>
            <a:pathLst>
              <a:path w="5600700" h="1504950">
                <a:moveTo>
                  <a:pt x="152406" y="0"/>
                </a:moveTo>
                <a:lnTo>
                  <a:pt x="5448294" y="0"/>
                </a:lnTo>
                <a:cubicBezTo>
                  <a:pt x="5532409" y="0"/>
                  <a:pt x="5600700" y="68291"/>
                  <a:pt x="5600700" y="152406"/>
                </a:cubicBezTo>
                <a:lnTo>
                  <a:pt x="5600700" y="1352544"/>
                </a:lnTo>
                <a:cubicBezTo>
                  <a:pt x="5600700" y="1436659"/>
                  <a:pt x="5532409" y="1504950"/>
                  <a:pt x="5448294" y="1504950"/>
                </a:cubicBezTo>
                <a:lnTo>
                  <a:pt x="152406" y="1504950"/>
                </a:lnTo>
                <a:cubicBezTo>
                  <a:pt x="68291" y="1504950"/>
                  <a:pt x="0" y="1436659"/>
                  <a:pt x="0" y="1352544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gradFill rotWithShape="1" flip="none">
            <a:gsLst>
              <a:gs pos="0">
                <a:srgbClr val="155DFC"/>
              </a:gs>
              <a:gs pos="100000">
                <a:srgbClr val="4F39F6"/>
              </a:gs>
            </a:gsLst>
            <a:lin ang="0" scaled="1"/>
          </a:gradFill>
          <a:ln/>
        </p:spPr>
      </p:sp>
      <p:sp>
        <p:nvSpPr>
          <p:cNvPr id="4" name="Shape 2"/>
          <p:cNvSpPr/>
          <p:nvPr/>
        </p:nvSpPr>
        <p:spPr>
          <a:xfrm>
            <a:off x="600075" y="13144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64428" y="0"/>
                </a:moveTo>
                <a:lnTo>
                  <a:pt x="164440" y="0"/>
                </a:lnTo>
                <a:cubicBezTo>
                  <a:pt x="176272" y="0"/>
                  <a:pt x="185916" y="9733"/>
                  <a:pt x="185470" y="21521"/>
                </a:cubicBezTo>
                <a:cubicBezTo>
                  <a:pt x="185380" y="23887"/>
                  <a:pt x="185291" y="26253"/>
                  <a:pt x="185157" y="28575"/>
                </a:cubicBezTo>
                <a:lnTo>
                  <a:pt x="207303" y="28575"/>
                </a:lnTo>
                <a:cubicBezTo>
                  <a:pt x="218956" y="28575"/>
                  <a:pt x="229225" y="38219"/>
                  <a:pt x="228332" y="50810"/>
                </a:cubicBezTo>
                <a:cubicBezTo>
                  <a:pt x="224983" y="97110"/>
                  <a:pt x="201320" y="122560"/>
                  <a:pt x="175647" y="135865"/>
                </a:cubicBezTo>
                <a:cubicBezTo>
                  <a:pt x="168593" y="139526"/>
                  <a:pt x="161404" y="142250"/>
                  <a:pt x="154573" y="144259"/>
                </a:cubicBezTo>
                <a:cubicBezTo>
                  <a:pt x="145554" y="157029"/>
                  <a:pt x="136178" y="163770"/>
                  <a:pt x="128721" y="167387"/>
                </a:cubicBezTo>
                <a:lnTo>
                  <a:pt x="128721" y="200025"/>
                </a:lnTo>
                <a:lnTo>
                  <a:pt x="157296" y="200025"/>
                </a:lnTo>
                <a:cubicBezTo>
                  <a:pt x="165199" y="200025"/>
                  <a:pt x="171584" y="206410"/>
                  <a:pt x="171584" y="214313"/>
                </a:cubicBezTo>
                <a:cubicBezTo>
                  <a:pt x="171584" y="222215"/>
                  <a:pt x="165199" y="228600"/>
                  <a:pt x="157296" y="228600"/>
                </a:cubicBezTo>
                <a:lnTo>
                  <a:pt x="71571" y="228600"/>
                </a:lnTo>
                <a:cubicBezTo>
                  <a:pt x="63669" y="228600"/>
                  <a:pt x="57284" y="222215"/>
                  <a:pt x="57284" y="214313"/>
                </a:cubicBezTo>
                <a:cubicBezTo>
                  <a:pt x="57284" y="206410"/>
                  <a:pt x="63669" y="200025"/>
                  <a:pt x="71571" y="200025"/>
                </a:cubicBezTo>
                <a:lnTo>
                  <a:pt x="100146" y="200025"/>
                </a:lnTo>
                <a:lnTo>
                  <a:pt x="100146" y="167387"/>
                </a:lnTo>
                <a:cubicBezTo>
                  <a:pt x="93003" y="163949"/>
                  <a:pt x="84118" y="157564"/>
                  <a:pt x="75456" y="145822"/>
                </a:cubicBezTo>
                <a:cubicBezTo>
                  <a:pt x="67241" y="143679"/>
                  <a:pt x="58311" y="140419"/>
                  <a:pt x="49604" y="135508"/>
                </a:cubicBezTo>
                <a:cubicBezTo>
                  <a:pt x="25450" y="121980"/>
                  <a:pt x="3661" y="96485"/>
                  <a:pt x="536" y="50721"/>
                </a:cubicBezTo>
                <a:cubicBezTo>
                  <a:pt x="-313" y="38174"/>
                  <a:pt x="9912" y="28530"/>
                  <a:pt x="21565" y="28530"/>
                </a:cubicBezTo>
                <a:lnTo>
                  <a:pt x="43711" y="28530"/>
                </a:lnTo>
                <a:cubicBezTo>
                  <a:pt x="43577" y="26209"/>
                  <a:pt x="43488" y="23887"/>
                  <a:pt x="43398" y="21476"/>
                </a:cubicBezTo>
                <a:cubicBezTo>
                  <a:pt x="42952" y="9644"/>
                  <a:pt x="52596" y="-45"/>
                  <a:pt x="64428" y="-45"/>
                </a:cubicBezTo>
                <a:close/>
                <a:moveTo>
                  <a:pt x="45318" y="50006"/>
                </a:moveTo>
                <a:lnTo>
                  <a:pt x="21922" y="50006"/>
                </a:lnTo>
                <a:cubicBezTo>
                  <a:pt x="24691" y="87823"/>
                  <a:pt x="42059" y="106754"/>
                  <a:pt x="59963" y="116800"/>
                </a:cubicBezTo>
                <a:cubicBezTo>
                  <a:pt x="53533" y="100146"/>
                  <a:pt x="48220" y="78403"/>
                  <a:pt x="45318" y="50006"/>
                </a:cubicBezTo>
                <a:close/>
                <a:moveTo>
                  <a:pt x="169664" y="114657"/>
                </a:moveTo>
                <a:cubicBezTo>
                  <a:pt x="187747" y="104031"/>
                  <a:pt x="204088" y="85145"/>
                  <a:pt x="206856" y="50006"/>
                </a:cubicBezTo>
                <a:lnTo>
                  <a:pt x="183505" y="50006"/>
                </a:lnTo>
                <a:cubicBezTo>
                  <a:pt x="180737" y="77197"/>
                  <a:pt x="175736" y="98316"/>
                  <a:pt x="169664" y="11465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857250" y="1295400"/>
            <a:ext cx="5029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Résultats Principaux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71500" y="1676400"/>
            <a:ext cx="52959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 modèle MCO final explique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82% de la variance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des prix immobiliers. Les facteurs de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qualité (grade)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et de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localisation (waterfront, coordonnées)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sont les principaux moteurs du prix.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2781300"/>
            <a:ext cx="1790700" cy="1123950"/>
          </a:xfrm>
          <a:custGeom>
            <a:avLst/>
            <a:gdLst/>
            <a:ahLst/>
            <a:cxnLst/>
            <a:rect l="l" t="t" r="r" b="b"/>
            <a:pathLst>
              <a:path w="1790700" h="1123950">
                <a:moveTo>
                  <a:pt x="38100" y="0"/>
                </a:moveTo>
                <a:lnTo>
                  <a:pt x="1752600" y="0"/>
                </a:lnTo>
                <a:cubicBezTo>
                  <a:pt x="1773628" y="0"/>
                  <a:pt x="1790700" y="17072"/>
                  <a:pt x="1790700" y="38100"/>
                </a:cubicBezTo>
                <a:lnTo>
                  <a:pt x="1790700" y="1009656"/>
                </a:lnTo>
                <a:cubicBezTo>
                  <a:pt x="1790700" y="1072779"/>
                  <a:pt x="1739529" y="1123950"/>
                  <a:pt x="1676406" y="1123950"/>
                </a:cubicBezTo>
                <a:lnTo>
                  <a:pt x="114294" y="1123950"/>
                </a:lnTo>
                <a:cubicBezTo>
                  <a:pt x="51171" y="1123950"/>
                  <a:pt x="0" y="1072779"/>
                  <a:pt x="0" y="10096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381000" y="2781300"/>
            <a:ext cx="1790700" cy="38100"/>
          </a:xfrm>
          <a:custGeom>
            <a:avLst/>
            <a:gdLst/>
            <a:ahLst/>
            <a:cxnLst/>
            <a:rect l="l" t="t" r="r" b="b"/>
            <a:pathLst>
              <a:path w="1790700" h="38100">
                <a:moveTo>
                  <a:pt x="38100" y="0"/>
                </a:moveTo>
                <a:lnTo>
                  <a:pt x="1752600" y="0"/>
                </a:lnTo>
                <a:cubicBezTo>
                  <a:pt x="1773628" y="0"/>
                  <a:pt x="1790700" y="17072"/>
                  <a:pt x="1790700" y="38100"/>
                </a:cubicBezTo>
                <a:lnTo>
                  <a:pt x="17907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9" name="Shape 7"/>
          <p:cNvSpPr/>
          <p:nvPr/>
        </p:nvSpPr>
        <p:spPr>
          <a:xfrm>
            <a:off x="1176338" y="29527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85725" y="57150"/>
                </a:moveTo>
                <a:cubicBezTo>
                  <a:pt x="85725" y="33494"/>
                  <a:pt x="66519" y="14288"/>
                  <a:pt x="42863" y="14288"/>
                </a:cubicBezTo>
                <a:cubicBezTo>
                  <a:pt x="19206" y="14288"/>
                  <a:pt x="0" y="33494"/>
                  <a:pt x="0" y="57150"/>
                </a:cubicBezTo>
                <a:cubicBezTo>
                  <a:pt x="0" y="80806"/>
                  <a:pt x="19206" y="100013"/>
                  <a:pt x="42862" y="100013"/>
                </a:cubicBezTo>
                <a:cubicBezTo>
                  <a:pt x="66519" y="100013"/>
                  <a:pt x="85725" y="80806"/>
                  <a:pt x="85725" y="57150"/>
                </a:cubicBezTo>
                <a:close/>
                <a:moveTo>
                  <a:pt x="200025" y="171450"/>
                </a:moveTo>
                <a:cubicBezTo>
                  <a:pt x="200025" y="147794"/>
                  <a:pt x="180819" y="128588"/>
                  <a:pt x="157163" y="128588"/>
                </a:cubicBezTo>
                <a:cubicBezTo>
                  <a:pt x="133506" y="128588"/>
                  <a:pt x="114300" y="147794"/>
                  <a:pt x="114300" y="171450"/>
                </a:cubicBezTo>
                <a:cubicBezTo>
                  <a:pt x="114300" y="195106"/>
                  <a:pt x="133506" y="214313"/>
                  <a:pt x="157163" y="214313"/>
                </a:cubicBezTo>
                <a:cubicBezTo>
                  <a:pt x="180819" y="214313"/>
                  <a:pt x="200025" y="195106"/>
                  <a:pt x="200025" y="171450"/>
                </a:cubicBezTo>
                <a:close/>
                <a:moveTo>
                  <a:pt x="195828" y="38666"/>
                </a:moveTo>
                <a:cubicBezTo>
                  <a:pt x="201409" y="33084"/>
                  <a:pt x="201409" y="24021"/>
                  <a:pt x="195828" y="18440"/>
                </a:cubicBezTo>
                <a:cubicBezTo>
                  <a:pt x="190247" y="12859"/>
                  <a:pt x="181183" y="12859"/>
                  <a:pt x="175602" y="18440"/>
                </a:cubicBezTo>
                <a:lnTo>
                  <a:pt x="4152" y="189890"/>
                </a:lnTo>
                <a:cubicBezTo>
                  <a:pt x="-1429" y="195471"/>
                  <a:pt x="-1429" y="204534"/>
                  <a:pt x="4152" y="210116"/>
                </a:cubicBezTo>
                <a:cubicBezTo>
                  <a:pt x="9733" y="215697"/>
                  <a:pt x="18797" y="215697"/>
                  <a:pt x="24378" y="210116"/>
                </a:cubicBezTo>
                <a:lnTo>
                  <a:pt x="195828" y="38666"/>
                </a:ln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10" name="Text 8"/>
          <p:cNvSpPr/>
          <p:nvPr/>
        </p:nvSpPr>
        <p:spPr>
          <a:xfrm>
            <a:off x="476250" y="3257550"/>
            <a:ext cx="1600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55D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82%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00063" y="3562229"/>
            <a:ext cx="155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R² Ajusté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286000" y="2781300"/>
            <a:ext cx="1790700" cy="1123950"/>
          </a:xfrm>
          <a:custGeom>
            <a:avLst/>
            <a:gdLst/>
            <a:ahLst/>
            <a:cxnLst/>
            <a:rect l="l" t="t" r="r" b="b"/>
            <a:pathLst>
              <a:path w="1790700" h="1123950">
                <a:moveTo>
                  <a:pt x="38100" y="0"/>
                </a:moveTo>
                <a:lnTo>
                  <a:pt x="1752600" y="0"/>
                </a:lnTo>
                <a:cubicBezTo>
                  <a:pt x="1773628" y="0"/>
                  <a:pt x="1790700" y="17072"/>
                  <a:pt x="1790700" y="38100"/>
                </a:cubicBezTo>
                <a:lnTo>
                  <a:pt x="1790700" y="1009656"/>
                </a:lnTo>
                <a:cubicBezTo>
                  <a:pt x="1790700" y="1072779"/>
                  <a:pt x="1739529" y="1123950"/>
                  <a:pt x="1676406" y="1123950"/>
                </a:cubicBezTo>
                <a:lnTo>
                  <a:pt x="114294" y="1123950"/>
                </a:lnTo>
                <a:cubicBezTo>
                  <a:pt x="51171" y="1123950"/>
                  <a:pt x="0" y="1072779"/>
                  <a:pt x="0" y="10096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2286000" y="2781300"/>
            <a:ext cx="1790700" cy="38100"/>
          </a:xfrm>
          <a:custGeom>
            <a:avLst/>
            <a:gdLst/>
            <a:ahLst/>
            <a:cxnLst/>
            <a:rect l="l" t="t" r="r" b="b"/>
            <a:pathLst>
              <a:path w="1790700" h="38100">
                <a:moveTo>
                  <a:pt x="38100" y="0"/>
                </a:moveTo>
                <a:lnTo>
                  <a:pt x="1752600" y="0"/>
                </a:lnTo>
                <a:cubicBezTo>
                  <a:pt x="1773628" y="0"/>
                  <a:pt x="1790700" y="17072"/>
                  <a:pt x="1790700" y="38100"/>
                </a:cubicBezTo>
                <a:lnTo>
                  <a:pt x="17907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14" name="Shape 12"/>
          <p:cNvSpPr/>
          <p:nvPr/>
        </p:nvSpPr>
        <p:spPr>
          <a:xfrm>
            <a:off x="3067050" y="29527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24033" y="3840"/>
                </a:moveTo>
                <a:cubicBezTo>
                  <a:pt x="118542" y="-1250"/>
                  <a:pt x="110058" y="-1250"/>
                  <a:pt x="104611" y="3840"/>
                </a:cubicBezTo>
                <a:lnTo>
                  <a:pt x="4599" y="96709"/>
                </a:lnTo>
                <a:cubicBezTo>
                  <a:pt x="313" y="100727"/>
                  <a:pt x="-1116" y="106933"/>
                  <a:pt x="1027" y="112380"/>
                </a:cubicBezTo>
                <a:cubicBezTo>
                  <a:pt x="3170" y="117827"/>
                  <a:pt x="8394" y="121444"/>
                  <a:pt x="14288" y="121444"/>
                </a:cubicBezTo>
                <a:lnTo>
                  <a:pt x="21431" y="121444"/>
                </a:lnTo>
                <a:lnTo>
                  <a:pt x="21431" y="200025"/>
                </a:lnTo>
                <a:cubicBezTo>
                  <a:pt x="21431" y="215786"/>
                  <a:pt x="34245" y="228600"/>
                  <a:pt x="50006" y="228600"/>
                </a:cubicBezTo>
                <a:lnTo>
                  <a:pt x="178594" y="228600"/>
                </a:lnTo>
                <a:cubicBezTo>
                  <a:pt x="194355" y="228600"/>
                  <a:pt x="207169" y="215786"/>
                  <a:pt x="207169" y="200025"/>
                </a:cubicBezTo>
                <a:lnTo>
                  <a:pt x="207169" y="121444"/>
                </a:lnTo>
                <a:lnTo>
                  <a:pt x="214313" y="121444"/>
                </a:lnTo>
                <a:cubicBezTo>
                  <a:pt x="220206" y="121444"/>
                  <a:pt x="225475" y="117827"/>
                  <a:pt x="227618" y="112380"/>
                </a:cubicBezTo>
                <a:cubicBezTo>
                  <a:pt x="229761" y="106933"/>
                  <a:pt x="228332" y="100682"/>
                  <a:pt x="224046" y="96709"/>
                </a:cubicBezTo>
                <a:lnTo>
                  <a:pt x="124033" y="3840"/>
                </a:lnTo>
                <a:close/>
                <a:moveTo>
                  <a:pt x="107156" y="142875"/>
                </a:moveTo>
                <a:lnTo>
                  <a:pt x="121444" y="142875"/>
                </a:lnTo>
                <a:cubicBezTo>
                  <a:pt x="133276" y="142875"/>
                  <a:pt x="142875" y="152474"/>
                  <a:pt x="142875" y="164306"/>
                </a:cubicBezTo>
                <a:lnTo>
                  <a:pt x="142875" y="207169"/>
                </a:lnTo>
                <a:lnTo>
                  <a:pt x="85725" y="207169"/>
                </a:lnTo>
                <a:lnTo>
                  <a:pt x="85725" y="164306"/>
                </a:lnTo>
                <a:cubicBezTo>
                  <a:pt x="85725" y="152474"/>
                  <a:pt x="95324" y="142875"/>
                  <a:pt x="107156" y="142875"/>
                </a:cubicBezTo>
                <a:close/>
              </a:path>
            </a:pathLst>
          </a:custGeom>
          <a:solidFill>
            <a:srgbClr val="009966"/>
          </a:solidFill>
          <a:ln/>
        </p:spPr>
      </p:sp>
      <p:sp>
        <p:nvSpPr>
          <p:cNvPr id="15" name="Text 13"/>
          <p:cNvSpPr/>
          <p:nvPr/>
        </p:nvSpPr>
        <p:spPr>
          <a:xfrm>
            <a:off x="2381250" y="3257550"/>
            <a:ext cx="1600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00996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+76%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2405063" y="3562229"/>
            <a:ext cx="155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 sur l'Eau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191000" y="2781300"/>
            <a:ext cx="1790700" cy="1123950"/>
          </a:xfrm>
          <a:custGeom>
            <a:avLst/>
            <a:gdLst/>
            <a:ahLst/>
            <a:cxnLst/>
            <a:rect l="l" t="t" r="r" b="b"/>
            <a:pathLst>
              <a:path w="1790700" h="1123950">
                <a:moveTo>
                  <a:pt x="38100" y="0"/>
                </a:moveTo>
                <a:lnTo>
                  <a:pt x="1752600" y="0"/>
                </a:lnTo>
                <a:cubicBezTo>
                  <a:pt x="1773628" y="0"/>
                  <a:pt x="1790700" y="17072"/>
                  <a:pt x="1790700" y="38100"/>
                </a:cubicBezTo>
                <a:lnTo>
                  <a:pt x="1790700" y="1009656"/>
                </a:lnTo>
                <a:cubicBezTo>
                  <a:pt x="1790700" y="1072779"/>
                  <a:pt x="1739529" y="1123950"/>
                  <a:pt x="1676406" y="1123950"/>
                </a:cubicBezTo>
                <a:lnTo>
                  <a:pt x="114294" y="1123950"/>
                </a:lnTo>
                <a:cubicBezTo>
                  <a:pt x="51171" y="1123950"/>
                  <a:pt x="0" y="1072779"/>
                  <a:pt x="0" y="10096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4191000" y="2781300"/>
            <a:ext cx="1790700" cy="38100"/>
          </a:xfrm>
          <a:custGeom>
            <a:avLst/>
            <a:gdLst/>
            <a:ahLst/>
            <a:cxnLst/>
            <a:rect l="l" t="t" r="r" b="b"/>
            <a:pathLst>
              <a:path w="1790700" h="38100">
                <a:moveTo>
                  <a:pt x="38100" y="0"/>
                </a:moveTo>
                <a:lnTo>
                  <a:pt x="1752600" y="0"/>
                </a:lnTo>
                <a:cubicBezTo>
                  <a:pt x="1773628" y="0"/>
                  <a:pt x="1790700" y="17072"/>
                  <a:pt x="1790700" y="38100"/>
                </a:cubicBezTo>
                <a:lnTo>
                  <a:pt x="17907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19" name="Shape 17"/>
          <p:cNvSpPr/>
          <p:nvPr/>
        </p:nvSpPr>
        <p:spPr>
          <a:xfrm>
            <a:off x="4957763" y="29527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E17100"/>
          </a:solidFill>
          <a:ln/>
        </p:spPr>
      </p:sp>
      <p:sp>
        <p:nvSpPr>
          <p:cNvPr id="20" name="Text 18"/>
          <p:cNvSpPr/>
          <p:nvPr/>
        </p:nvSpPr>
        <p:spPr>
          <a:xfrm>
            <a:off x="4286250" y="3257550"/>
            <a:ext cx="1600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171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+13%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310063" y="3562229"/>
            <a:ext cx="155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Qualité Grade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00050" y="4057529"/>
            <a:ext cx="5581650" cy="1485900"/>
          </a:xfrm>
          <a:custGeom>
            <a:avLst/>
            <a:gdLst/>
            <a:ahLst/>
            <a:cxnLst/>
            <a:rect l="l" t="t" r="r" b="b"/>
            <a:pathLst>
              <a:path w="5581650" h="1485900">
                <a:moveTo>
                  <a:pt x="38100" y="0"/>
                </a:moveTo>
                <a:lnTo>
                  <a:pt x="5429256" y="0"/>
                </a:lnTo>
                <a:cubicBezTo>
                  <a:pt x="5513421" y="0"/>
                  <a:pt x="5581650" y="68229"/>
                  <a:pt x="5581650" y="152394"/>
                </a:cubicBezTo>
                <a:lnTo>
                  <a:pt x="5581650" y="1333506"/>
                </a:lnTo>
                <a:cubicBezTo>
                  <a:pt x="5581650" y="1417671"/>
                  <a:pt x="5513421" y="1485900"/>
                  <a:pt x="5429256" y="1485900"/>
                </a:cubicBezTo>
                <a:lnTo>
                  <a:pt x="38100" y="1485900"/>
                </a:lnTo>
                <a:cubicBezTo>
                  <a:pt x="17072" y="1485900"/>
                  <a:pt x="0" y="1468828"/>
                  <a:pt x="0" y="1447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ECFDF5"/>
              </a:gs>
              <a:gs pos="100000">
                <a:srgbClr val="F0FDFA"/>
              </a:gs>
            </a:gsLst>
            <a:lin ang="2700000" scaled="1"/>
          </a:gradFill>
          <a:ln/>
        </p:spPr>
      </p:sp>
      <p:sp>
        <p:nvSpPr>
          <p:cNvPr id="23" name="Shape 21"/>
          <p:cNvSpPr/>
          <p:nvPr/>
        </p:nvSpPr>
        <p:spPr>
          <a:xfrm>
            <a:off x="400050" y="4057529"/>
            <a:ext cx="38100" cy="1485900"/>
          </a:xfrm>
          <a:custGeom>
            <a:avLst/>
            <a:gdLst/>
            <a:ahLst/>
            <a:cxnLst/>
            <a:rect l="l" t="t" r="r" b="b"/>
            <a:pathLst>
              <a:path w="38100" h="1485900">
                <a:moveTo>
                  <a:pt x="38100" y="0"/>
                </a:moveTo>
                <a:lnTo>
                  <a:pt x="38100" y="0"/>
                </a:lnTo>
                <a:lnTo>
                  <a:pt x="38100" y="1485900"/>
                </a:lnTo>
                <a:lnTo>
                  <a:pt x="38100" y="1485900"/>
                </a:lnTo>
                <a:cubicBezTo>
                  <a:pt x="17072" y="1485900"/>
                  <a:pt x="0" y="1468828"/>
                  <a:pt x="0" y="1447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24" name="Text 22"/>
          <p:cNvSpPr/>
          <p:nvPr/>
        </p:nvSpPr>
        <p:spPr>
          <a:xfrm>
            <a:off x="609600" y="4248029"/>
            <a:ext cx="5267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Validation Réussie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8650" y="466712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26" name="Text 24"/>
          <p:cNvSpPr/>
          <p:nvPr/>
        </p:nvSpPr>
        <p:spPr>
          <a:xfrm>
            <a:off x="852488" y="4629029"/>
            <a:ext cx="2733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Toutes les variables significatives (p &lt; 0.001)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28650" y="493382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28" name="Text 26"/>
          <p:cNvSpPr/>
          <p:nvPr/>
        </p:nvSpPr>
        <p:spPr>
          <a:xfrm>
            <a:off x="852488" y="4895729"/>
            <a:ext cx="2390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Modèle globalement validé par le test F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8650" y="520052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30" name="Text 28"/>
          <p:cNvSpPr/>
          <p:nvPr/>
        </p:nvSpPr>
        <p:spPr>
          <a:xfrm>
            <a:off x="852488" y="5162429"/>
            <a:ext cx="314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Erreurs standards robustes pour l'hétéroscédasticité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229350" y="1104900"/>
            <a:ext cx="5581650" cy="1657350"/>
          </a:xfrm>
          <a:custGeom>
            <a:avLst/>
            <a:gdLst/>
            <a:ahLst/>
            <a:cxnLst/>
            <a:rect l="l" t="t" r="r" b="b"/>
            <a:pathLst>
              <a:path w="5581650" h="1657350">
                <a:moveTo>
                  <a:pt x="38100" y="0"/>
                </a:moveTo>
                <a:lnTo>
                  <a:pt x="5429257" y="0"/>
                </a:lnTo>
                <a:cubicBezTo>
                  <a:pt x="5513421" y="0"/>
                  <a:pt x="5581650" y="68229"/>
                  <a:pt x="5581650" y="152393"/>
                </a:cubicBezTo>
                <a:lnTo>
                  <a:pt x="5581650" y="1504957"/>
                </a:lnTo>
                <a:cubicBezTo>
                  <a:pt x="5581650" y="1589121"/>
                  <a:pt x="5513421" y="1657350"/>
                  <a:pt x="5429257" y="1657350"/>
                </a:cubicBezTo>
                <a:lnTo>
                  <a:pt x="38100" y="1657350"/>
                </a:lnTo>
                <a:cubicBezTo>
                  <a:pt x="17072" y="1657350"/>
                  <a:pt x="0" y="1640278"/>
                  <a:pt x="0" y="1619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32" name="Shape 30"/>
          <p:cNvSpPr/>
          <p:nvPr/>
        </p:nvSpPr>
        <p:spPr>
          <a:xfrm>
            <a:off x="6229350" y="1104900"/>
            <a:ext cx="38100" cy="1657350"/>
          </a:xfrm>
          <a:custGeom>
            <a:avLst/>
            <a:gdLst/>
            <a:ahLst/>
            <a:cxnLst/>
            <a:rect l="l" t="t" r="r" b="b"/>
            <a:pathLst>
              <a:path w="38100" h="1657350">
                <a:moveTo>
                  <a:pt x="38100" y="0"/>
                </a:moveTo>
                <a:lnTo>
                  <a:pt x="38100" y="0"/>
                </a:lnTo>
                <a:lnTo>
                  <a:pt x="38100" y="1657350"/>
                </a:lnTo>
                <a:lnTo>
                  <a:pt x="38100" y="1657350"/>
                </a:lnTo>
                <a:cubicBezTo>
                  <a:pt x="17072" y="1657350"/>
                  <a:pt x="0" y="1640278"/>
                  <a:pt x="0" y="1619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33" name="Shape 31"/>
          <p:cNvSpPr/>
          <p:nvPr/>
        </p:nvSpPr>
        <p:spPr>
          <a:xfrm>
            <a:off x="6462713" y="13430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85725" y="45541"/>
                </a:moveTo>
                <a:cubicBezTo>
                  <a:pt x="90179" y="45541"/>
                  <a:pt x="93762" y="49124"/>
                  <a:pt x="93762" y="53578"/>
                </a:cubicBezTo>
                <a:lnTo>
                  <a:pt x="93762" y="91083"/>
                </a:lnTo>
                <a:cubicBezTo>
                  <a:pt x="93762" y="95536"/>
                  <a:pt x="90179" y="99120"/>
                  <a:pt x="85725" y="99120"/>
                </a:cubicBezTo>
                <a:cubicBezTo>
                  <a:pt x="81271" y="99120"/>
                  <a:pt x="77688" y="95536"/>
                  <a:pt x="77688" y="91083"/>
                </a:cubicBezTo>
                <a:lnTo>
                  <a:pt x="77688" y="53578"/>
                </a:lnTo>
                <a:cubicBezTo>
                  <a:pt x="77688" y="49124"/>
                  <a:pt x="81271" y="45541"/>
                  <a:pt x="85725" y="45541"/>
                </a:cubicBezTo>
                <a:close/>
                <a:moveTo>
                  <a:pt x="76784" y="117872"/>
                </a:moveTo>
                <a:cubicBezTo>
                  <a:pt x="76581" y="114553"/>
                  <a:pt x="78236" y="111396"/>
                  <a:pt x="81081" y="109675"/>
                </a:cubicBezTo>
                <a:cubicBezTo>
                  <a:pt x="83926" y="107954"/>
                  <a:pt x="87491" y="107954"/>
                  <a:pt x="90336" y="109675"/>
                </a:cubicBezTo>
                <a:cubicBezTo>
                  <a:pt x="93181" y="111396"/>
                  <a:pt x="94836" y="114553"/>
                  <a:pt x="94632" y="117872"/>
                </a:cubicBezTo>
                <a:cubicBezTo>
                  <a:pt x="94836" y="121191"/>
                  <a:pt x="93181" y="124348"/>
                  <a:pt x="90336" y="126069"/>
                </a:cubicBezTo>
                <a:cubicBezTo>
                  <a:pt x="87491" y="127790"/>
                  <a:pt x="83926" y="127790"/>
                  <a:pt x="81081" y="126069"/>
                </a:cubicBezTo>
                <a:cubicBezTo>
                  <a:pt x="78236" y="124348"/>
                  <a:pt x="76581" y="121191"/>
                  <a:pt x="76784" y="117872"/>
                </a:cubicBezTo>
                <a:close/>
              </a:path>
            </a:pathLst>
          </a:custGeom>
          <a:solidFill>
            <a:srgbClr val="E7000B"/>
          </a:solidFill>
          <a:ln/>
        </p:spPr>
      </p:sp>
      <p:sp>
        <p:nvSpPr>
          <p:cNvPr id="34" name="Text 32"/>
          <p:cNvSpPr/>
          <p:nvPr/>
        </p:nvSpPr>
        <p:spPr>
          <a:xfrm>
            <a:off x="6657975" y="1295400"/>
            <a:ext cx="504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Limites de l'Étude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38900" y="16954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36" name="Text 34"/>
          <p:cNvSpPr/>
          <p:nvPr/>
        </p:nvSpPr>
        <p:spPr>
          <a:xfrm>
            <a:off x="6521411" y="1733550"/>
            <a:ext cx="123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700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743700" y="1676400"/>
            <a:ext cx="3676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Hétéroscédasticité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Nécessité potentielle d'utiliser les MCG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38900" y="20193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39" name="Text 37"/>
          <p:cNvSpPr/>
          <p:nvPr/>
        </p:nvSpPr>
        <p:spPr>
          <a:xfrm>
            <a:off x="6521411" y="2057400"/>
            <a:ext cx="123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700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743700" y="2000250"/>
            <a:ext cx="3495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Spécification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Modèle log-linéaire est une approximation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438900" y="23431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42" name="Text 40"/>
          <p:cNvSpPr/>
          <p:nvPr/>
        </p:nvSpPr>
        <p:spPr>
          <a:xfrm>
            <a:off x="6521411" y="2381250"/>
            <a:ext cx="123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700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743700" y="2324100"/>
            <a:ext cx="3409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Variables oubliées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Qualité des écoles, transports, etc.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229350" y="2914650"/>
            <a:ext cx="5581650" cy="1943100"/>
          </a:xfrm>
          <a:custGeom>
            <a:avLst/>
            <a:gdLst/>
            <a:ahLst/>
            <a:cxnLst/>
            <a:rect l="l" t="t" r="r" b="b"/>
            <a:pathLst>
              <a:path w="5581650" h="1943100">
                <a:moveTo>
                  <a:pt x="38100" y="0"/>
                </a:moveTo>
                <a:lnTo>
                  <a:pt x="5429253" y="0"/>
                </a:lnTo>
                <a:cubicBezTo>
                  <a:pt x="5513419" y="0"/>
                  <a:pt x="5581650" y="68231"/>
                  <a:pt x="5581650" y="152397"/>
                </a:cubicBezTo>
                <a:lnTo>
                  <a:pt x="5581650" y="1790703"/>
                </a:lnTo>
                <a:cubicBezTo>
                  <a:pt x="5581650" y="1874869"/>
                  <a:pt x="5513419" y="1943100"/>
                  <a:pt x="5429253" y="1943100"/>
                </a:cubicBezTo>
                <a:lnTo>
                  <a:pt x="38100" y="1943100"/>
                </a:lnTo>
                <a:cubicBezTo>
                  <a:pt x="17072" y="1943100"/>
                  <a:pt x="0" y="1926028"/>
                  <a:pt x="0" y="1905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AF5FF"/>
              </a:gs>
              <a:gs pos="100000">
                <a:srgbClr val="EEF2FF"/>
              </a:gs>
            </a:gsLst>
            <a:lin ang="2700000" scaled="1"/>
          </a:gradFill>
          <a:ln/>
        </p:spPr>
      </p:sp>
      <p:sp>
        <p:nvSpPr>
          <p:cNvPr id="45" name="Shape 43"/>
          <p:cNvSpPr/>
          <p:nvPr/>
        </p:nvSpPr>
        <p:spPr>
          <a:xfrm>
            <a:off x="6229350" y="2914650"/>
            <a:ext cx="38100" cy="1943100"/>
          </a:xfrm>
          <a:custGeom>
            <a:avLst/>
            <a:gdLst/>
            <a:ahLst/>
            <a:cxnLst/>
            <a:rect l="l" t="t" r="r" b="b"/>
            <a:pathLst>
              <a:path w="38100" h="1943100">
                <a:moveTo>
                  <a:pt x="38100" y="0"/>
                </a:moveTo>
                <a:lnTo>
                  <a:pt x="38100" y="0"/>
                </a:lnTo>
                <a:lnTo>
                  <a:pt x="38100" y="1943100"/>
                </a:lnTo>
                <a:lnTo>
                  <a:pt x="38100" y="1943100"/>
                </a:lnTo>
                <a:cubicBezTo>
                  <a:pt x="17072" y="1943100"/>
                  <a:pt x="0" y="1926028"/>
                  <a:pt x="0" y="1905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AD46FF"/>
          </a:solidFill>
          <a:ln/>
        </p:spPr>
      </p:sp>
      <p:sp>
        <p:nvSpPr>
          <p:cNvPr id="46" name="Shape 44"/>
          <p:cNvSpPr/>
          <p:nvPr/>
        </p:nvSpPr>
        <p:spPr>
          <a:xfrm>
            <a:off x="6462713" y="3152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2863" y="107156"/>
                </a:moveTo>
                <a:lnTo>
                  <a:pt x="8204" y="107156"/>
                </a:lnTo>
                <a:cubicBezTo>
                  <a:pt x="-134" y="107156"/>
                  <a:pt x="-5257" y="98081"/>
                  <a:pt x="-971" y="90915"/>
                </a:cubicBezTo>
                <a:lnTo>
                  <a:pt x="16743" y="61380"/>
                </a:lnTo>
                <a:cubicBezTo>
                  <a:pt x="19656" y="56525"/>
                  <a:pt x="24880" y="53578"/>
                  <a:pt x="30540" y="53578"/>
                </a:cubicBezTo>
                <a:lnTo>
                  <a:pt x="62352" y="53578"/>
                </a:lnTo>
                <a:cubicBezTo>
                  <a:pt x="87835" y="10414"/>
                  <a:pt x="125842" y="8238"/>
                  <a:pt x="151258" y="11955"/>
                </a:cubicBezTo>
                <a:cubicBezTo>
                  <a:pt x="155544" y="12591"/>
                  <a:pt x="158893" y="15939"/>
                  <a:pt x="159495" y="20192"/>
                </a:cubicBezTo>
                <a:cubicBezTo>
                  <a:pt x="163212" y="45608"/>
                  <a:pt x="161036" y="83615"/>
                  <a:pt x="117872" y="109098"/>
                </a:cubicBezTo>
                <a:lnTo>
                  <a:pt x="117872" y="140910"/>
                </a:lnTo>
                <a:cubicBezTo>
                  <a:pt x="117872" y="146570"/>
                  <a:pt x="114925" y="151794"/>
                  <a:pt x="110070" y="154707"/>
                </a:cubicBezTo>
                <a:lnTo>
                  <a:pt x="80535" y="172421"/>
                </a:lnTo>
                <a:cubicBezTo>
                  <a:pt x="73402" y="176707"/>
                  <a:pt x="64294" y="171550"/>
                  <a:pt x="64294" y="163246"/>
                </a:cubicBezTo>
                <a:lnTo>
                  <a:pt x="64294" y="128588"/>
                </a:lnTo>
                <a:cubicBezTo>
                  <a:pt x="64294" y="116767"/>
                  <a:pt x="54683" y="107156"/>
                  <a:pt x="42863" y="107156"/>
                </a:cubicBezTo>
                <a:lnTo>
                  <a:pt x="42829" y="107156"/>
                </a:lnTo>
                <a:close/>
                <a:moveTo>
                  <a:pt x="133945" y="53578"/>
                </a:moveTo>
                <a:cubicBezTo>
                  <a:pt x="133945" y="44707"/>
                  <a:pt x="126743" y="37505"/>
                  <a:pt x="117872" y="37505"/>
                </a:cubicBezTo>
                <a:cubicBezTo>
                  <a:pt x="109001" y="37505"/>
                  <a:pt x="101798" y="44707"/>
                  <a:pt x="101798" y="53578"/>
                </a:cubicBezTo>
                <a:cubicBezTo>
                  <a:pt x="101798" y="62449"/>
                  <a:pt x="109001" y="69652"/>
                  <a:pt x="117872" y="69652"/>
                </a:cubicBezTo>
                <a:cubicBezTo>
                  <a:pt x="126743" y="69652"/>
                  <a:pt x="133945" y="62449"/>
                  <a:pt x="133945" y="53578"/>
                </a:cubicBezTo>
                <a:close/>
              </a:path>
            </a:pathLst>
          </a:custGeom>
          <a:solidFill>
            <a:srgbClr val="9810FA"/>
          </a:solidFill>
          <a:ln/>
        </p:spPr>
      </p:sp>
      <p:sp>
        <p:nvSpPr>
          <p:cNvPr id="47" name="Text 45"/>
          <p:cNvSpPr/>
          <p:nvPr/>
        </p:nvSpPr>
        <p:spPr>
          <a:xfrm>
            <a:off x="6657975" y="3105150"/>
            <a:ext cx="504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Perspectives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38900" y="3486150"/>
            <a:ext cx="5181600" cy="342900"/>
          </a:xfrm>
          <a:custGeom>
            <a:avLst/>
            <a:gdLst/>
            <a:ahLst/>
            <a:cxnLst/>
            <a:rect l="l" t="t" r="r" b="b"/>
            <a:pathLst>
              <a:path w="5181600" h="342900">
                <a:moveTo>
                  <a:pt x="76199" y="0"/>
                </a:moveTo>
                <a:lnTo>
                  <a:pt x="5105401" y="0"/>
                </a:lnTo>
                <a:cubicBezTo>
                  <a:pt x="5147484" y="0"/>
                  <a:pt x="5181600" y="34116"/>
                  <a:pt x="5181600" y="76199"/>
                </a:cubicBezTo>
                <a:lnTo>
                  <a:pt x="5181600" y="266701"/>
                </a:lnTo>
                <a:cubicBezTo>
                  <a:pt x="5181600" y="308784"/>
                  <a:pt x="5147484" y="342900"/>
                  <a:pt x="51054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49" name="Shape 47"/>
          <p:cNvSpPr/>
          <p:nvPr/>
        </p:nvSpPr>
        <p:spPr>
          <a:xfrm>
            <a:off x="6534150" y="359283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AD46FF"/>
          </a:solidFill>
          <a:ln/>
        </p:spPr>
      </p:sp>
      <p:sp>
        <p:nvSpPr>
          <p:cNvPr id="50" name="Text 48"/>
          <p:cNvSpPr/>
          <p:nvPr/>
        </p:nvSpPr>
        <p:spPr>
          <a:xfrm>
            <a:off x="6743700" y="3562350"/>
            <a:ext cx="486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Modèles non linéaires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Random Forests, XGBoost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438900" y="3905250"/>
            <a:ext cx="5181600" cy="342900"/>
          </a:xfrm>
          <a:custGeom>
            <a:avLst/>
            <a:gdLst/>
            <a:ahLst/>
            <a:cxnLst/>
            <a:rect l="l" t="t" r="r" b="b"/>
            <a:pathLst>
              <a:path w="5181600" h="342900">
                <a:moveTo>
                  <a:pt x="76199" y="0"/>
                </a:moveTo>
                <a:lnTo>
                  <a:pt x="5105401" y="0"/>
                </a:lnTo>
                <a:cubicBezTo>
                  <a:pt x="5147484" y="0"/>
                  <a:pt x="5181600" y="34116"/>
                  <a:pt x="5181600" y="76199"/>
                </a:cubicBezTo>
                <a:lnTo>
                  <a:pt x="5181600" y="266701"/>
                </a:lnTo>
                <a:cubicBezTo>
                  <a:pt x="5181600" y="308784"/>
                  <a:pt x="5147484" y="342900"/>
                  <a:pt x="51054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52" name="Shape 50"/>
          <p:cNvSpPr/>
          <p:nvPr/>
        </p:nvSpPr>
        <p:spPr>
          <a:xfrm>
            <a:off x="6534150" y="401193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AD46FF"/>
          </a:solidFill>
          <a:ln/>
        </p:spPr>
      </p:sp>
      <p:sp>
        <p:nvSpPr>
          <p:cNvPr id="53" name="Text 51"/>
          <p:cNvSpPr/>
          <p:nvPr/>
        </p:nvSpPr>
        <p:spPr>
          <a:xfrm>
            <a:off x="6743700" y="3981450"/>
            <a:ext cx="486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Régression spatiale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SLM, SEM pour autocorrélation spatiale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438900" y="4324350"/>
            <a:ext cx="5181600" cy="342900"/>
          </a:xfrm>
          <a:custGeom>
            <a:avLst/>
            <a:gdLst/>
            <a:ahLst/>
            <a:cxnLst/>
            <a:rect l="l" t="t" r="r" b="b"/>
            <a:pathLst>
              <a:path w="5181600" h="342900">
                <a:moveTo>
                  <a:pt x="76199" y="0"/>
                </a:moveTo>
                <a:lnTo>
                  <a:pt x="5105401" y="0"/>
                </a:lnTo>
                <a:cubicBezTo>
                  <a:pt x="5147484" y="0"/>
                  <a:pt x="5181600" y="34116"/>
                  <a:pt x="5181600" y="76199"/>
                </a:cubicBezTo>
                <a:lnTo>
                  <a:pt x="5181600" y="266701"/>
                </a:lnTo>
                <a:cubicBezTo>
                  <a:pt x="5181600" y="308784"/>
                  <a:pt x="5147484" y="342900"/>
                  <a:pt x="51054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55" name="Shape 53"/>
          <p:cNvSpPr/>
          <p:nvPr/>
        </p:nvSpPr>
        <p:spPr>
          <a:xfrm>
            <a:off x="6534150" y="443103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AD46FF"/>
          </a:solidFill>
          <a:ln/>
        </p:spPr>
      </p:sp>
      <p:sp>
        <p:nvSpPr>
          <p:cNvPr id="56" name="Text 54"/>
          <p:cNvSpPr/>
          <p:nvPr/>
        </p:nvSpPr>
        <p:spPr>
          <a:xfrm>
            <a:off x="6743700" y="4400550"/>
            <a:ext cx="486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de Moran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Détecter l'autocorrélation spatiale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210300" y="5010150"/>
            <a:ext cx="5600700" cy="419100"/>
          </a:xfrm>
          <a:custGeom>
            <a:avLst/>
            <a:gdLst/>
            <a:ahLst/>
            <a:cxnLst/>
            <a:rect l="l" t="t" r="r" b="b"/>
            <a:pathLst>
              <a:path w="5600700" h="419100">
                <a:moveTo>
                  <a:pt x="114301" y="0"/>
                </a:moveTo>
                <a:lnTo>
                  <a:pt x="5486399" y="0"/>
                </a:lnTo>
                <a:cubicBezTo>
                  <a:pt x="5549483" y="0"/>
                  <a:pt x="5600700" y="51217"/>
                  <a:pt x="5600700" y="114301"/>
                </a:cubicBezTo>
                <a:lnTo>
                  <a:pt x="5600700" y="304799"/>
                </a:lnTo>
                <a:cubicBezTo>
                  <a:pt x="5600700" y="367883"/>
                  <a:pt x="5549483" y="419100"/>
                  <a:pt x="54863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58" name="Shape 56"/>
          <p:cNvSpPr/>
          <p:nvPr/>
        </p:nvSpPr>
        <p:spPr>
          <a:xfrm>
            <a:off x="7179350" y="5154932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76286" y="100013"/>
                </a:moveTo>
                <a:cubicBezTo>
                  <a:pt x="78187" y="94204"/>
                  <a:pt x="81989" y="88943"/>
                  <a:pt x="86287" y="84412"/>
                </a:cubicBezTo>
                <a:cubicBezTo>
                  <a:pt x="94804" y="75452"/>
                  <a:pt x="100012" y="63341"/>
                  <a:pt x="100012" y="50006"/>
                </a:cubicBezTo>
                <a:cubicBezTo>
                  <a:pt x="100012" y="22399"/>
                  <a:pt x="77614" y="0"/>
                  <a:pt x="50006" y="0"/>
                </a:cubicBezTo>
                <a:cubicBezTo>
                  <a:pt x="22399" y="0"/>
                  <a:pt x="0" y="22399"/>
                  <a:pt x="0" y="50006"/>
                </a:cubicBezTo>
                <a:cubicBezTo>
                  <a:pt x="0" y="63341"/>
                  <a:pt x="5209" y="75452"/>
                  <a:pt x="13726" y="84412"/>
                </a:cubicBezTo>
                <a:cubicBezTo>
                  <a:pt x="18023" y="88943"/>
                  <a:pt x="21852" y="94204"/>
                  <a:pt x="23727" y="100013"/>
                </a:cubicBezTo>
                <a:lnTo>
                  <a:pt x="76260" y="100013"/>
                </a:lnTo>
                <a:close/>
                <a:moveTo>
                  <a:pt x="75009" y="112514"/>
                </a:moveTo>
                <a:lnTo>
                  <a:pt x="25003" y="112514"/>
                </a:lnTo>
                <a:lnTo>
                  <a:pt x="25003" y="116681"/>
                </a:lnTo>
                <a:cubicBezTo>
                  <a:pt x="25003" y="128193"/>
                  <a:pt x="34327" y="137517"/>
                  <a:pt x="45839" y="137517"/>
                </a:cubicBezTo>
                <a:lnTo>
                  <a:pt x="54173" y="137517"/>
                </a:lnTo>
                <a:cubicBezTo>
                  <a:pt x="65685" y="137517"/>
                  <a:pt x="75009" y="128193"/>
                  <a:pt x="75009" y="116681"/>
                </a:cubicBezTo>
                <a:lnTo>
                  <a:pt x="75009" y="112514"/>
                </a:lnTo>
                <a:close/>
                <a:moveTo>
                  <a:pt x="47923" y="29170"/>
                </a:moveTo>
                <a:cubicBezTo>
                  <a:pt x="37557" y="29170"/>
                  <a:pt x="29170" y="37557"/>
                  <a:pt x="29170" y="47923"/>
                </a:cubicBezTo>
                <a:cubicBezTo>
                  <a:pt x="29170" y="51387"/>
                  <a:pt x="26384" y="54173"/>
                  <a:pt x="22920" y="54173"/>
                </a:cubicBezTo>
                <a:cubicBezTo>
                  <a:pt x="19456" y="54173"/>
                  <a:pt x="16669" y="51387"/>
                  <a:pt x="16669" y="47923"/>
                </a:cubicBezTo>
                <a:cubicBezTo>
                  <a:pt x="16669" y="30655"/>
                  <a:pt x="30655" y="16669"/>
                  <a:pt x="47923" y="16669"/>
                </a:cubicBezTo>
                <a:cubicBezTo>
                  <a:pt x="51387" y="16669"/>
                  <a:pt x="54173" y="19456"/>
                  <a:pt x="54173" y="22920"/>
                </a:cubicBezTo>
                <a:cubicBezTo>
                  <a:pt x="54173" y="26384"/>
                  <a:pt x="51387" y="29170"/>
                  <a:pt x="47923" y="29170"/>
                </a:cubicBezTo>
                <a:close/>
              </a:path>
            </a:pathLst>
          </a:custGeom>
          <a:solidFill>
            <a:srgbClr val="193CB8"/>
          </a:solidFill>
          <a:ln/>
        </p:spPr>
      </p:sp>
      <p:sp>
        <p:nvSpPr>
          <p:cNvPr id="59" name="Text 57"/>
          <p:cNvSpPr/>
          <p:nvPr/>
        </p:nvSpPr>
        <p:spPr>
          <a:xfrm>
            <a:off x="6519863" y="5124450"/>
            <a:ext cx="521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93C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Outil précieux pour évaluateurs, investisseurs et décideurs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04. Conclusion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F172B"/>
              </a:gs>
              <a:gs pos="100000">
                <a:srgbClr val="1D293D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 flipH="1">
            <a:off x="3238500" y="571500"/>
            <a:ext cx="5715000" cy="5715000"/>
          </a:xfrm>
          <a:custGeom>
            <a:avLst/>
            <a:gdLst/>
            <a:ahLst/>
            <a:cxnLst/>
            <a:rect l="l" t="t" r="r" b="b"/>
            <a:pathLst>
              <a:path w="5715000" h="5715000">
                <a:moveTo>
                  <a:pt x="2857500" y="0"/>
                </a:moveTo>
                <a:lnTo>
                  <a:pt x="2857500" y="0"/>
                </a:lnTo>
                <a:cubicBezTo>
                  <a:pt x="4434597" y="0"/>
                  <a:pt x="5715000" y="1280403"/>
                  <a:pt x="5715000" y="2857500"/>
                </a:cubicBezTo>
                <a:lnTo>
                  <a:pt x="5715000" y="2857500"/>
                </a:lnTo>
                <a:cubicBezTo>
                  <a:pt x="5715000" y="4434597"/>
                  <a:pt x="4434597" y="5715000"/>
                  <a:pt x="2857500" y="5715000"/>
                </a:cubicBezTo>
                <a:lnTo>
                  <a:pt x="2857500" y="5715000"/>
                </a:lnTo>
                <a:cubicBezTo>
                  <a:pt x="1280403" y="5715000"/>
                  <a:pt x="0" y="4434597"/>
                  <a:pt x="0" y="2857500"/>
                </a:cubicBezTo>
                <a:lnTo>
                  <a:pt x="0" y="2857500"/>
                </a:lnTo>
                <a:cubicBezTo>
                  <a:pt x="0" y="1280403"/>
                  <a:pt x="1280403" y="0"/>
                  <a:pt x="2857500" y="0"/>
                </a:cubicBezTo>
                <a:close/>
              </a:path>
            </a:pathLst>
          </a:custGeom>
          <a:solidFill>
            <a:srgbClr val="007FEE"/>
          </a:solidFill>
          <a:ln w="12700">
            <a:solidFill>
              <a:srgbClr val="000000"/>
            </a:solidFill>
            <a:prstDash val="sysDot"/>
          </a:ln>
        </p:spPr>
      </p:sp>
      <p:sp>
        <p:nvSpPr>
          <p:cNvPr id="4" name="Shape 2"/>
          <p:cNvSpPr/>
          <p:nvPr/>
        </p:nvSpPr>
        <p:spPr>
          <a:xfrm>
            <a:off x="5715000" y="969786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52400" y="0"/>
                </a:moveTo>
                <a:lnTo>
                  <a:pt x="609600" y="0"/>
                </a:lnTo>
                <a:cubicBezTo>
                  <a:pt x="693712" y="0"/>
                  <a:pt x="762000" y="68288"/>
                  <a:pt x="762000" y="152400"/>
                </a:cubicBezTo>
                <a:lnTo>
                  <a:pt x="762000" y="609600"/>
                </a:lnTo>
                <a:cubicBezTo>
                  <a:pt x="762000" y="693712"/>
                  <a:pt x="693712" y="762000"/>
                  <a:pt x="609600" y="762000"/>
                </a:cubicBezTo>
                <a:lnTo>
                  <a:pt x="152400" y="762000"/>
                </a:lnTo>
                <a:cubicBezTo>
                  <a:pt x="68288" y="762000"/>
                  <a:pt x="0" y="693712"/>
                  <a:pt x="0" y="609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5838825" y="1122186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42863" y="174843"/>
                </a:moveTo>
                <a:lnTo>
                  <a:pt x="229672" y="251728"/>
                </a:lnTo>
                <a:cubicBezTo>
                  <a:pt x="238423" y="255300"/>
                  <a:pt x="247710" y="257175"/>
                  <a:pt x="257175" y="257175"/>
                </a:cubicBezTo>
                <a:cubicBezTo>
                  <a:pt x="266640" y="257175"/>
                  <a:pt x="275927" y="255300"/>
                  <a:pt x="284678" y="251728"/>
                </a:cubicBezTo>
                <a:lnTo>
                  <a:pt x="501134" y="162610"/>
                </a:lnTo>
                <a:cubicBezTo>
                  <a:pt x="509171" y="159306"/>
                  <a:pt x="514350" y="151537"/>
                  <a:pt x="514350" y="142875"/>
                </a:cubicBezTo>
                <a:cubicBezTo>
                  <a:pt x="514350" y="134213"/>
                  <a:pt x="509171" y="126444"/>
                  <a:pt x="501134" y="123140"/>
                </a:cubicBezTo>
                <a:lnTo>
                  <a:pt x="284678" y="34022"/>
                </a:lnTo>
                <a:cubicBezTo>
                  <a:pt x="275927" y="30450"/>
                  <a:pt x="266640" y="28575"/>
                  <a:pt x="257175" y="28575"/>
                </a:cubicBezTo>
                <a:cubicBezTo>
                  <a:pt x="247710" y="28575"/>
                  <a:pt x="238423" y="30450"/>
                  <a:pt x="229672" y="34022"/>
                </a:cubicBezTo>
                <a:lnTo>
                  <a:pt x="13216" y="123140"/>
                </a:lnTo>
                <a:cubicBezTo>
                  <a:pt x="5179" y="126444"/>
                  <a:pt x="0" y="134213"/>
                  <a:pt x="0" y="142875"/>
                </a:cubicBezTo>
                <a:lnTo>
                  <a:pt x="0" y="407194"/>
                </a:lnTo>
                <a:cubicBezTo>
                  <a:pt x="0" y="419070"/>
                  <a:pt x="9555" y="428625"/>
                  <a:pt x="21431" y="428625"/>
                </a:cubicBezTo>
                <a:cubicBezTo>
                  <a:pt x="33308" y="428625"/>
                  <a:pt x="42863" y="419070"/>
                  <a:pt x="42863" y="407194"/>
                </a:cubicBezTo>
                <a:lnTo>
                  <a:pt x="42863" y="174843"/>
                </a:lnTo>
                <a:close/>
                <a:moveTo>
                  <a:pt x="85725" y="238869"/>
                </a:moveTo>
                <a:lnTo>
                  <a:pt x="85725" y="342900"/>
                </a:lnTo>
                <a:cubicBezTo>
                  <a:pt x="85725" y="390227"/>
                  <a:pt x="162520" y="428625"/>
                  <a:pt x="257175" y="428625"/>
                </a:cubicBezTo>
                <a:cubicBezTo>
                  <a:pt x="351830" y="428625"/>
                  <a:pt x="428625" y="390227"/>
                  <a:pt x="428625" y="342900"/>
                </a:cubicBezTo>
                <a:lnTo>
                  <a:pt x="428625" y="238780"/>
                </a:lnTo>
                <a:lnTo>
                  <a:pt x="301020" y="291376"/>
                </a:lnTo>
                <a:cubicBezTo>
                  <a:pt x="287089" y="297091"/>
                  <a:pt x="272266" y="300037"/>
                  <a:pt x="257175" y="300037"/>
                </a:cubicBezTo>
                <a:cubicBezTo>
                  <a:pt x="242084" y="300037"/>
                  <a:pt x="227261" y="297091"/>
                  <a:pt x="213330" y="291376"/>
                </a:cubicBezTo>
                <a:lnTo>
                  <a:pt x="85725" y="23878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4"/>
          <p:cNvSpPr/>
          <p:nvPr/>
        </p:nvSpPr>
        <p:spPr>
          <a:xfrm>
            <a:off x="3534132" y="1830564"/>
            <a:ext cx="5123736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Merci de votre attention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024438" y="2428875"/>
            <a:ext cx="2143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BEDB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Questions et Discussion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2957512" y="2876550"/>
            <a:ext cx="2066925" cy="2107142"/>
          </a:xfrm>
          <a:custGeom>
            <a:avLst/>
            <a:gdLst/>
            <a:ahLst/>
            <a:cxnLst/>
            <a:rect l="l" t="t" r="r" b="b"/>
            <a:pathLst>
              <a:path w="2066925" h="2107142">
                <a:moveTo>
                  <a:pt x="152401" y="0"/>
                </a:moveTo>
                <a:lnTo>
                  <a:pt x="1914524" y="0"/>
                </a:lnTo>
                <a:cubicBezTo>
                  <a:pt x="1998693" y="0"/>
                  <a:pt x="2066925" y="103387"/>
                  <a:pt x="2066925" y="230922"/>
                </a:cubicBezTo>
                <a:lnTo>
                  <a:pt x="2066925" y="1876220"/>
                </a:lnTo>
                <a:cubicBezTo>
                  <a:pt x="2066925" y="2003755"/>
                  <a:pt x="1998693" y="2107142"/>
                  <a:pt x="1914524" y="2107142"/>
                </a:cubicBezTo>
                <a:lnTo>
                  <a:pt x="152401" y="2107142"/>
                </a:lnTo>
                <a:cubicBezTo>
                  <a:pt x="68232" y="2107142"/>
                  <a:pt x="0" y="2003755"/>
                  <a:pt x="0" y="1876220"/>
                </a:cubicBezTo>
                <a:lnTo>
                  <a:pt x="0" y="230922"/>
                </a:lnTo>
                <a:cubicBezTo>
                  <a:pt x="0" y="103387"/>
                  <a:pt x="68232" y="0"/>
                  <a:pt x="1524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3848100" y="30099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6789" y="35719"/>
                </a:moveTo>
                <a:cubicBezTo>
                  <a:pt x="11999" y="35719"/>
                  <a:pt x="0" y="47718"/>
                  <a:pt x="0" y="62508"/>
                </a:cubicBezTo>
                <a:cubicBezTo>
                  <a:pt x="0" y="70935"/>
                  <a:pt x="3963" y="78860"/>
                  <a:pt x="10716" y="83939"/>
                </a:cubicBezTo>
                <a:lnTo>
                  <a:pt x="126802" y="171004"/>
                </a:lnTo>
                <a:cubicBezTo>
                  <a:pt x="136345" y="178147"/>
                  <a:pt x="149405" y="178147"/>
                  <a:pt x="158948" y="171004"/>
                </a:cubicBezTo>
                <a:lnTo>
                  <a:pt x="275034" y="83939"/>
                </a:lnTo>
                <a:cubicBezTo>
                  <a:pt x="281787" y="78860"/>
                  <a:pt x="285750" y="70935"/>
                  <a:pt x="285750" y="62508"/>
                </a:cubicBezTo>
                <a:cubicBezTo>
                  <a:pt x="285750" y="47718"/>
                  <a:pt x="273751" y="35719"/>
                  <a:pt x="258961" y="35719"/>
                </a:cubicBezTo>
                <a:lnTo>
                  <a:pt x="26789" y="35719"/>
                </a:lnTo>
                <a:close/>
                <a:moveTo>
                  <a:pt x="0" y="109389"/>
                </a:moveTo>
                <a:lnTo>
                  <a:pt x="0" y="214313"/>
                </a:lnTo>
                <a:cubicBezTo>
                  <a:pt x="0" y="234014"/>
                  <a:pt x="16018" y="250031"/>
                  <a:pt x="35719" y="250031"/>
                </a:cubicBezTo>
                <a:lnTo>
                  <a:pt x="250031" y="250031"/>
                </a:lnTo>
                <a:cubicBezTo>
                  <a:pt x="269732" y="250031"/>
                  <a:pt x="285750" y="234014"/>
                  <a:pt x="285750" y="214313"/>
                </a:cubicBezTo>
                <a:lnTo>
                  <a:pt x="285750" y="109389"/>
                </a:lnTo>
                <a:lnTo>
                  <a:pt x="175022" y="192435"/>
                </a:lnTo>
                <a:cubicBezTo>
                  <a:pt x="155990" y="206722"/>
                  <a:pt x="129760" y="206722"/>
                  <a:pt x="110728" y="192435"/>
                </a:cubicBezTo>
                <a:lnTo>
                  <a:pt x="0" y="109389"/>
                </a:lnTo>
                <a:close/>
              </a:path>
            </a:pathLst>
          </a:custGeom>
          <a:solidFill>
            <a:srgbClr val="51A2FF"/>
          </a:solidFill>
          <a:ln/>
        </p:spPr>
      </p:sp>
      <p:sp>
        <p:nvSpPr>
          <p:cNvPr id="10" name="Text 8"/>
          <p:cNvSpPr/>
          <p:nvPr/>
        </p:nvSpPr>
        <p:spPr>
          <a:xfrm>
            <a:off x="3105150" y="3295650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Contact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00638" y="2876550"/>
            <a:ext cx="2066925" cy="2107142"/>
          </a:xfrm>
          <a:custGeom>
            <a:avLst/>
            <a:gdLst/>
            <a:ahLst/>
            <a:cxnLst/>
            <a:rect l="l" t="t" r="r" b="b"/>
            <a:pathLst>
              <a:path w="2066925" h="2107142">
                <a:moveTo>
                  <a:pt x="152401" y="0"/>
                </a:moveTo>
                <a:lnTo>
                  <a:pt x="1914524" y="0"/>
                </a:lnTo>
                <a:cubicBezTo>
                  <a:pt x="1998693" y="0"/>
                  <a:pt x="2066925" y="103387"/>
                  <a:pt x="2066925" y="230922"/>
                </a:cubicBezTo>
                <a:lnTo>
                  <a:pt x="2066925" y="1876220"/>
                </a:lnTo>
                <a:cubicBezTo>
                  <a:pt x="2066925" y="2003755"/>
                  <a:pt x="1998693" y="2107142"/>
                  <a:pt x="1914524" y="2107142"/>
                </a:cubicBezTo>
                <a:lnTo>
                  <a:pt x="152401" y="2107142"/>
                </a:lnTo>
                <a:cubicBezTo>
                  <a:pt x="68232" y="2107142"/>
                  <a:pt x="0" y="2003755"/>
                  <a:pt x="0" y="1876220"/>
                </a:cubicBezTo>
                <a:lnTo>
                  <a:pt x="0" y="230922"/>
                </a:lnTo>
                <a:cubicBezTo>
                  <a:pt x="0" y="103387"/>
                  <a:pt x="68232" y="0"/>
                  <a:pt x="1524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5970984" y="300990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14313" y="285750"/>
                </a:moveTo>
                <a:lnTo>
                  <a:pt x="53578" y="285750"/>
                </a:lnTo>
                <a:cubicBezTo>
                  <a:pt x="23999" y="285750"/>
                  <a:pt x="0" y="261751"/>
                  <a:pt x="0" y="232172"/>
                </a:cubicBezTo>
                <a:lnTo>
                  <a:pt x="0" y="53578"/>
                </a:lnTo>
                <a:cubicBezTo>
                  <a:pt x="0" y="23999"/>
                  <a:pt x="23999" y="0"/>
                  <a:pt x="53578" y="0"/>
                </a:cubicBezTo>
                <a:lnTo>
                  <a:pt x="223242" y="0"/>
                </a:lnTo>
                <a:cubicBezTo>
                  <a:pt x="238032" y="0"/>
                  <a:pt x="250031" y="11999"/>
                  <a:pt x="250031" y="26789"/>
                </a:cubicBezTo>
                <a:lnTo>
                  <a:pt x="250031" y="187523"/>
                </a:lnTo>
                <a:cubicBezTo>
                  <a:pt x="250031" y="199188"/>
                  <a:pt x="242553" y="209122"/>
                  <a:pt x="232172" y="212806"/>
                </a:cubicBezTo>
                <a:lnTo>
                  <a:pt x="232172" y="250031"/>
                </a:lnTo>
                <a:cubicBezTo>
                  <a:pt x="242050" y="250031"/>
                  <a:pt x="250031" y="258012"/>
                  <a:pt x="250031" y="267891"/>
                </a:cubicBezTo>
                <a:cubicBezTo>
                  <a:pt x="250031" y="277769"/>
                  <a:pt x="242050" y="285750"/>
                  <a:pt x="232172" y="285750"/>
                </a:cubicBezTo>
                <a:lnTo>
                  <a:pt x="214313" y="285750"/>
                </a:lnTo>
                <a:close/>
                <a:moveTo>
                  <a:pt x="53578" y="214313"/>
                </a:moveTo>
                <a:cubicBezTo>
                  <a:pt x="43700" y="214313"/>
                  <a:pt x="35719" y="222293"/>
                  <a:pt x="35719" y="232172"/>
                </a:cubicBezTo>
                <a:cubicBezTo>
                  <a:pt x="35719" y="242050"/>
                  <a:pt x="43700" y="250031"/>
                  <a:pt x="53578" y="250031"/>
                </a:cubicBezTo>
                <a:lnTo>
                  <a:pt x="196453" y="250031"/>
                </a:lnTo>
                <a:lnTo>
                  <a:pt x="196453" y="214313"/>
                </a:lnTo>
                <a:lnTo>
                  <a:pt x="53578" y="214313"/>
                </a:lnTo>
                <a:close/>
                <a:moveTo>
                  <a:pt x="71438" y="84832"/>
                </a:moveTo>
                <a:cubicBezTo>
                  <a:pt x="71438" y="92255"/>
                  <a:pt x="77409" y="98227"/>
                  <a:pt x="84832" y="98227"/>
                </a:cubicBezTo>
                <a:lnTo>
                  <a:pt x="183059" y="98227"/>
                </a:lnTo>
                <a:cubicBezTo>
                  <a:pt x="190481" y="98227"/>
                  <a:pt x="196453" y="92255"/>
                  <a:pt x="196453" y="84832"/>
                </a:cubicBezTo>
                <a:cubicBezTo>
                  <a:pt x="196453" y="77409"/>
                  <a:pt x="190481" y="71438"/>
                  <a:pt x="183059" y="71438"/>
                </a:cubicBezTo>
                <a:lnTo>
                  <a:pt x="84832" y="71438"/>
                </a:lnTo>
                <a:cubicBezTo>
                  <a:pt x="77409" y="71438"/>
                  <a:pt x="71438" y="77409"/>
                  <a:pt x="71438" y="84832"/>
                </a:cubicBezTo>
                <a:close/>
                <a:moveTo>
                  <a:pt x="84832" y="125016"/>
                </a:moveTo>
                <a:cubicBezTo>
                  <a:pt x="77409" y="125016"/>
                  <a:pt x="71438" y="130987"/>
                  <a:pt x="71438" y="138410"/>
                </a:cubicBezTo>
                <a:cubicBezTo>
                  <a:pt x="71438" y="145833"/>
                  <a:pt x="77409" y="151805"/>
                  <a:pt x="84832" y="151805"/>
                </a:cubicBezTo>
                <a:lnTo>
                  <a:pt x="183059" y="151805"/>
                </a:lnTo>
                <a:cubicBezTo>
                  <a:pt x="190481" y="151805"/>
                  <a:pt x="196453" y="145833"/>
                  <a:pt x="196453" y="138410"/>
                </a:cubicBezTo>
                <a:cubicBezTo>
                  <a:pt x="196453" y="130987"/>
                  <a:pt x="190481" y="125016"/>
                  <a:pt x="183059" y="125016"/>
                </a:cubicBezTo>
                <a:lnTo>
                  <a:pt x="84832" y="125016"/>
                </a:lnTo>
                <a:close/>
              </a:path>
            </a:pathLst>
          </a:custGeom>
          <a:solidFill>
            <a:srgbClr val="00D492"/>
          </a:solidFill>
          <a:ln/>
        </p:spPr>
      </p:sp>
      <p:sp>
        <p:nvSpPr>
          <p:cNvPr id="13" name="Text 11"/>
          <p:cNvSpPr/>
          <p:nvPr/>
        </p:nvSpPr>
        <p:spPr>
          <a:xfrm>
            <a:off x="5210175" y="3305175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Références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257800" y="3678414"/>
            <a:ext cx="1752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BEDB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Wooldridge, James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BEDB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 al.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232332" y="2876550"/>
            <a:ext cx="2066925" cy="2107142"/>
          </a:xfrm>
          <a:custGeom>
            <a:avLst/>
            <a:gdLst/>
            <a:ahLst/>
            <a:cxnLst/>
            <a:rect l="l" t="t" r="r" b="b"/>
            <a:pathLst>
              <a:path w="2066925" h="2107142">
                <a:moveTo>
                  <a:pt x="152401" y="0"/>
                </a:moveTo>
                <a:lnTo>
                  <a:pt x="1914524" y="0"/>
                </a:lnTo>
                <a:cubicBezTo>
                  <a:pt x="1998693" y="0"/>
                  <a:pt x="2066925" y="103387"/>
                  <a:pt x="2066925" y="230922"/>
                </a:cubicBezTo>
                <a:lnTo>
                  <a:pt x="2066925" y="1876220"/>
                </a:lnTo>
                <a:cubicBezTo>
                  <a:pt x="2066925" y="2003755"/>
                  <a:pt x="1998693" y="2107142"/>
                  <a:pt x="1914524" y="2107142"/>
                </a:cubicBezTo>
                <a:lnTo>
                  <a:pt x="152401" y="2107142"/>
                </a:lnTo>
                <a:cubicBezTo>
                  <a:pt x="68232" y="2107142"/>
                  <a:pt x="0" y="2003755"/>
                  <a:pt x="0" y="1876220"/>
                </a:cubicBezTo>
                <a:lnTo>
                  <a:pt x="0" y="230922"/>
                </a:lnTo>
                <a:cubicBezTo>
                  <a:pt x="0" y="103387"/>
                  <a:pt x="68232" y="0"/>
                  <a:pt x="1524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8265795" y="300990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50031" y="114858"/>
                </a:moveTo>
                <a:cubicBezTo>
                  <a:pt x="241771" y="120328"/>
                  <a:pt x="232283" y="124737"/>
                  <a:pt x="222405" y="128253"/>
                </a:cubicBezTo>
                <a:cubicBezTo>
                  <a:pt x="196174" y="137629"/>
                  <a:pt x="161739" y="142875"/>
                  <a:pt x="125016" y="142875"/>
                </a:cubicBezTo>
                <a:cubicBezTo>
                  <a:pt x="88292" y="142875"/>
                  <a:pt x="53801" y="137573"/>
                  <a:pt x="27626" y="128253"/>
                </a:cubicBezTo>
                <a:cubicBezTo>
                  <a:pt x="17804" y="124737"/>
                  <a:pt x="8260" y="120328"/>
                  <a:pt x="0" y="114858"/>
                </a:cubicBezTo>
                <a:lnTo>
                  <a:pt x="0" y="160734"/>
                </a:lnTo>
                <a:cubicBezTo>
                  <a:pt x="0" y="185403"/>
                  <a:pt x="55978" y="205383"/>
                  <a:pt x="125016" y="205383"/>
                </a:cubicBezTo>
                <a:cubicBezTo>
                  <a:pt x="194053" y="205383"/>
                  <a:pt x="250031" y="185403"/>
                  <a:pt x="250031" y="160734"/>
                </a:cubicBezTo>
                <a:lnTo>
                  <a:pt x="250031" y="114858"/>
                </a:lnTo>
                <a:close/>
                <a:moveTo>
                  <a:pt x="250031" y="71438"/>
                </a:moveTo>
                <a:lnTo>
                  <a:pt x="250031" y="44648"/>
                </a:lnTo>
                <a:cubicBezTo>
                  <a:pt x="250031" y="19980"/>
                  <a:pt x="194053" y="0"/>
                  <a:pt x="125016" y="0"/>
                </a:cubicBezTo>
                <a:cubicBezTo>
                  <a:pt x="55978" y="0"/>
                  <a:pt x="0" y="19980"/>
                  <a:pt x="0" y="44648"/>
                </a:cubicBezTo>
                <a:lnTo>
                  <a:pt x="0" y="71438"/>
                </a:lnTo>
                <a:cubicBezTo>
                  <a:pt x="0" y="96106"/>
                  <a:pt x="55978" y="116086"/>
                  <a:pt x="125016" y="116086"/>
                </a:cubicBezTo>
                <a:cubicBezTo>
                  <a:pt x="194053" y="116086"/>
                  <a:pt x="250031" y="96106"/>
                  <a:pt x="250031" y="71438"/>
                </a:cubicBezTo>
                <a:close/>
                <a:moveTo>
                  <a:pt x="222405" y="217550"/>
                </a:moveTo>
                <a:cubicBezTo>
                  <a:pt x="196230" y="226870"/>
                  <a:pt x="161795" y="232172"/>
                  <a:pt x="125016" y="232172"/>
                </a:cubicBezTo>
                <a:cubicBezTo>
                  <a:pt x="88236" y="232172"/>
                  <a:pt x="53801" y="226870"/>
                  <a:pt x="27626" y="217550"/>
                </a:cubicBezTo>
                <a:cubicBezTo>
                  <a:pt x="17804" y="214033"/>
                  <a:pt x="8260" y="209624"/>
                  <a:pt x="0" y="204155"/>
                </a:cubicBezTo>
                <a:lnTo>
                  <a:pt x="0" y="241102"/>
                </a:lnTo>
                <a:cubicBezTo>
                  <a:pt x="0" y="265770"/>
                  <a:pt x="55978" y="285750"/>
                  <a:pt x="125016" y="285750"/>
                </a:cubicBezTo>
                <a:cubicBezTo>
                  <a:pt x="194053" y="285750"/>
                  <a:pt x="250031" y="265770"/>
                  <a:pt x="250031" y="241102"/>
                </a:cubicBezTo>
                <a:lnTo>
                  <a:pt x="250031" y="204155"/>
                </a:lnTo>
                <a:cubicBezTo>
                  <a:pt x="241771" y="209624"/>
                  <a:pt x="232283" y="214033"/>
                  <a:pt x="222405" y="217550"/>
                </a:cubicBezTo>
                <a:close/>
              </a:path>
            </a:pathLst>
          </a:custGeom>
          <a:solidFill>
            <a:srgbClr val="FFB900"/>
          </a:solidFill>
          <a:ln/>
        </p:spPr>
      </p:sp>
      <p:sp>
        <p:nvSpPr>
          <p:cNvPr id="17" name="Text 15"/>
          <p:cNvSpPr/>
          <p:nvPr/>
        </p:nvSpPr>
        <p:spPr>
          <a:xfrm>
            <a:off x="7527607" y="3295650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Dataset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546657" y="3678414"/>
            <a:ext cx="1752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BEDB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King County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BEDB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Kaggle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990975" y="5153025"/>
            <a:ext cx="4347091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0A1B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Projet Académique en Statistiques Exploratoires Multidimensionnelles - février 2026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167188" y="5686425"/>
            <a:ext cx="385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0A1B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 FARES MOHAMED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0A1B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 AKKA OUAYAD Mohammed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2957513" y="3571875"/>
            <a:ext cx="2066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BEDB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mohamed.benfares3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BEDB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@usmba.ac.ma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2978150" y="4059414"/>
            <a:ext cx="2046288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BEDB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mohammed.benakkaouayad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BEDB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@usmba.ac.ma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01. Problématique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096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Contexte et Question Centrale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0050" y="1104900"/>
            <a:ext cx="5581650" cy="1466850"/>
          </a:xfrm>
          <a:custGeom>
            <a:avLst/>
            <a:gdLst/>
            <a:ahLst/>
            <a:cxnLst/>
            <a:rect l="l" t="t" r="r" b="b"/>
            <a:pathLst>
              <a:path w="5581650" h="1466850">
                <a:moveTo>
                  <a:pt x="38100" y="0"/>
                </a:moveTo>
                <a:lnTo>
                  <a:pt x="5429244" y="0"/>
                </a:lnTo>
                <a:cubicBezTo>
                  <a:pt x="5513359" y="0"/>
                  <a:pt x="5581650" y="68291"/>
                  <a:pt x="5581650" y="152406"/>
                </a:cubicBezTo>
                <a:lnTo>
                  <a:pt x="5581650" y="1314444"/>
                </a:lnTo>
                <a:cubicBezTo>
                  <a:pt x="5581650" y="1398559"/>
                  <a:pt x="5513359" y="1466850"/>
                  <a:pt x="5429244" y="1466850"/>
                </a:cubicBezTo>
                <a:lnTo>
                  <a:pt x="38100" y="1466850"/>
                </a:lnTo>
                <a:cubicBezTo>
                  <a:pt x="17072" y="1466850"/>
                  <a:pt x="0" y="1449778"/>
                  <a:pt x="0" y="1428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EFF6FF"/>
              </a:gs>
              <a:gs pos="100000">
                <a:srgbClr val="EEF2FF"/>
              </a:gs>
            </a:gsLst>
            <a:lin ang="270000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400050" y="1104900"/>
            <a:ext cx="38100" cy="1466850"/>
          </a:xfrm>
          <a:custGeom>
            <a:avLst/>
            <a:gdLst/>
            <a:ahLst/>
            <a:cxnLst/>
            <a:rect l="l" t="t" r="r" b="b"/>
            <a:pathLst>
              <a:path w="38100" h="1466850">
                <a:moveTo>
                  <a:pt x="38100" y="0"/>
                </a:moveTo>
                <a:lnTo>
                  <a:pt x="38100" y="0"/>
                </a:lnTo>
                <a:lnTo>
                  <a:pt x="38100" y="1466850"/>
                </a:lnTo>
                <a:lnTo>
                  <a:pt x="38100" y="1466850"/>
                </a:lnTo>
                <a:cubicBezTo>
                  <a:pt x="17072" y="1466850"/>
                  <a:pt x="0" y="1449778"/>
                  <a:pt x="0" y="1428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6" name="Shape 4"/>
          <p:cNvSpPr/>
          <p:nvPr/>
        </p:nvSpPr>
        <p:spPr>
          <a:xfrm>
            <a:off x="609600" y="1295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7" name="Shape 5"/>
          <p:cNvSpPr/>
          <p:nvPr/>
        </p:nvSpPr>
        <p:spPr>
          <a:xfrm>
            <a:off x="766763" y="14287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23812" y="0"/>
                </a:moveTo>
                <a:cubicBezTo>
                  <a:pt x="10678" y="0"/>
                  <a:pt x="0" y="10678"/>
                  <a:pt x="0" y="23812"/>
                </a:cubicBezTo>
                <a:lnTo>
                  <a:pt x="0" y="166688"/>
                </a:lnTo>
                <a:cubicBezTo>
                  <a:pt x="0" y="179822"/>
                  <a:pt x="10678" y="190500"/>
                  <a:pt x="23812" y="190500"/>
                </a:cubicBezTo>
                <a:lnTo>
                  <a:pt x="119063" y="190500"/>
                </a:lnTo>
                <a:cubicBezTo>
                  <a:pt x="132197" y="190500"/>
                  <a:pt x="142875" y="179822"/>
                  <a:pt x="142875" y="166688"/>
                </a:cubicBezTo>
                <a:lnTo>
                  <a:pt x="142875" y="23812"/>
                </a:lnTo>
                <a:cubicBezTo>
                  <a:pt x="142875" y="10678"/>
                  <a:pt x="132197" y="0"/>
                  <a:pt x="119063" y="0"/>
                </a:cubicBezTo>
                <a:lnTo>
                  <a:pt x="23812" y="0"/>
                </a:lnTo>
                <a:close/>
                <a:moveTo>
                  <a:pt x="65484" y="130969"/>
                </a:moveTo>
                <a:lnTo>
                  <a:pt x="77391" y="130969"/>
                </a:lnTo>
                <a:cubicBezTo>
                  <a:pt x="83976" y="130969"/>
                  <a:pt x="89297" y="136289"/>
                  <a:pt x="89297" y="142875"/>
                </a:cubicBezTo>
                <a:lnTo>
                  <a:pt x="89297" y="172641"/>
                </a:lnTo>
                <a:lnTo>
                  <a:pt x="53578" y="172641"/>
                </a:lnTo>
                <a:lnTo>
                  <a:pt x="53578" y="142875"/>
                </a:lnTo>
                <a:cubicBezTo>
                  <a:pt x="53578" y="136289"/>
                  <a:pt x="58899" y="130969"/>
                  <a:pt x="65484" y="130969"/>
                </a:cubicBezTo>
                <a:close/>
                <a:moveTo>
                  <a:pt x="35719" y="41672"/>
                </a:moveTo>
                <a:cubicBezTo>
                  <a:pt x="35719" y="38398"/>
                  <a:pt x="38398" y="35719"/>
                  <a:pt x="41672" y="35719"/>
                </a:cubicBezTo>
                <a:lnTo>
                  <a:pt x="53578" y="35719"/>
                </a:lnTo>
                <a:cubicBezTo>
                  <a:pt x="56852" y="35719"/>
                  <a:pt x="59531" y="38398"/>
                  <a:pt x="59531" y="41672"/>
                </a:cubicBezTo>
                <a:lnTo>
                  <a:pt x="59531" y="53578"/>
                </a:lnTo>
                <a:cubicBezTo>
                  <a:pt x="59531" y="56852"/>
                  <a:pt x="56852" y="59531"/>
                  <a:pt x="53578" y="59531"/>
                </a:cubicBezTo>
                <a:lnTo>
                  <a:pt x="41672" y="59531"/>
                </a:lnTo>
                <a:cubicBezTo>
                  <a:pt x="38398" y="59531"/>
                  <a:pt x="35719" y="56852"/>
                  <a:pt x="35719" y="53578"/>
                </a:cubicBezTo>
                <a:lnTo>
                  <a:pt x="35719" y="41672"/>
                </a:lnTo>
                <a:close/>
                <a:moveTo>
                  <a:pt x="89297" y="35719"/>
                </a:moveTo>
                <a:lnTo>
                  <a:pt x="101203" y="35719"/>
                </a:lnTo>
                <a:cubicBezTo>
                  <a:pt x="104477" y="35719"/>
                  <a:pt x="107156" y="38398"/>
                  <a:pt x="107156" y="41672"/>
                </a:cubicBezTo>
                <a:lnTo>
                  <a:pt x="107156" y="53578"/>
                </a:lnTo>
                <a:cubicBezTo>
                  <a:pt x="107156" y="56852"/>
                  <a:pt x="104477" y="59531"/>
                  <a:pt x="101203" y="59531"/>
                </a:cubicBezTo>
                <a:lnTo>
                  <a:pt x="89297" y="59531"/>
                </a:lnTo>
                <a:cubicBezTo>
                  <a:pt x="86023" y="59531"/>
                  <a:pt x="83344" y="56852"/>
                  <a:pt x="83344" y="53578"/>
                </a:cubicBezTo>
                <a:lnTo>
                  <a:pt x="83344" y="41672"/>
                </a:lnTo>
                <a:cubicBezTo>
                  <a:pt x="83344" y="38398"/>
                  <a:pt x="86023" y="35719"/>
                  <a:pt x="89297" y="35719"/>
                </a:cubicBezTo>
                <a:close/>
                <a:moveTo>
                  <a:pt x="35719" y="89297"/>
                </a:moveTo>
                <a:cubicBezTo>
                  <a:pt x="35719" y="86023"/>
                  <a:pt x="38398" y="83344"/>
                  <a:pt x="41672" y="83344"/>
                </a:cubicBezTo>
                <a:lnTo>
                  <a:pt x="53578" y="83344"/>
                </a:lnTo>
                <a:cubicBezTo>
                  <a:pt x="56852" y="83344"/>
                  <a:pt x="59531" y="86023"/>
                  <a:pt x="59531" y="89297"/>
                </a:cubicBezTo>
                <a:lnTo>
                  <a:pt x="59531" y="101203"/>
                </a:lnTo>
                <a:cubicBezTo>
                  <a:pt x="59531" y="104477"/>
                  <a:pt x="56852" y="107156"/>
                  <a:pt x="53578" y="107156"/>
                </a:cubicBezTo>
                <a:lnTo>
                  <a:pt x="41672" y="107156"/>
                </a:lnTo>
                <a:cubicBezTo>
                  <a:pt x="38398" y="107156"/>
                  <a:pt x="35719" y="104477"/>
                  <a:pt x="35719" y="101203"/>
                </a:cubicBezTo>
                <a:lnTo>
                  <a:pt x="35719" y="89297"/>
                </a:lnTo>
                <a:close/>
                <a:moveTo>
                  <a:pt x="89297" y="83344"/>
                </a:moveTo>
                <a:lnTo>
                  <a:pt x="101203" y="83344"/>
                </a:lnTo>
                <a:cubicBezTo>
                  <a:pt x="104477" y="83344"/>
                  <a:pt x="107156" y="86023"/>
                  <a:pt x="107156" y="89297"/>
                </a:cubicBezTo>
                <a:lnTo>
                  <a:pt x="107156" y="101203"/>
                </a:lnTo>
                <a:cubicBezTo>
                  <a:pt x="107156" y="104477"/>
                  <a:pt x="104477" y="107156"/>
                  <a:pt x="101203" y="107156"/>
                </a:cubicBezTo>
                <a:lnTo>
                  <a:pt x="89297" y="107156"/>
                </a:lnTo>
                <a:cubicBezTo>
                  <a:pt x="86023" y="107156"/>
                  <a:pt x="83344" y="104477"/>
                  <a:pt x="83344" y="101203"/>
                </a:cubicBezTo>
                <a:lnTo>
                  <a:pt x="83344" y="89297"/>
                </a:lnTo>
                <a:cubicBezTo>
                  <a:pt x="83344" y="86023"/>
                  <a:pt x="86023" y="83344"/>
                  <a:pt x="89297" y="8334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181100" y="1295400"/>
            <a:ext cx="4695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Contexte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81100" y="1638300"/>
            <a:ext cx="46863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L'évaluation immobilière est un pilier de l'économie moderne. La détermination du prix est un problème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multidimensionnel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influencé par des facteurs hédoniques, macroéconomiques et géographiques.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00050" y="2724150"/>
            <a:ext cx="5581650" cy="1219200"/>
          </a:xfrm>
          <a:custGeom>
            <a:avLst/>
            <a:gdLst/>
            <a:ahLst/>
            <a:cxnLst/>
            <a:rect l="l" t="t" r="r" b="b"/>
            <a:pathLst>
              <a:path w="5581650" h="1219200">
                <a:moveTo>
                  <a:pt x="38100" y="0"/>
                </a:moveTo>
                <a:lnTo>
                  <a:pt x="5429250" y="0"/>
                </a:lnTo>
                <a:cubicBezTo>
                  <a:pt x="5513362" y="0"/>
                  <a:pt x="5581650" y="68288"/>
                  <a:pt x="5581650" y="152400"/>
                </a:cubicBezTo>
                <a:lnTo>
                  <a:pt x="5581650" y="1066800"/>
                </a:lnTo>
                <a:cubicBezTo>
                  <a:pt x="5581650" y="1150912"/>
                  <a:pt x="5513362" y="1219200"/>
                  <a:pt x="5429250" y="1219200"/>
                </a:cubicBezTo>
                <a:lnTo>
                  <a:pt x="38100" y="1219200"/>
                </a:lnTo>
                <a:cubicBezTo>
                  <a:pt x="17072" y="1219200"/>
                  <a:pt x="0" y="1202128"/>
                  <a:pt x="0" y="1181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ECFDF5"/>
              </a:gs>
              <a:gs pos="100000">
                <a:srgbClr val="F0FDFA"/>
              </a:gs>
            </a:gsLst>
            <a:lin ang="2700000" scaled="1"/>
          </a:gradFill>
          <a:ln/>
        </p:spPr>
      </p:sp>
      <p:sp>
        <p:nvSpPr>
          <p:cNvPr id="11" name="Shape 9"/>
          <p:cNvSpPr/>
          <p:nvPr/>
        </p:nvSpPr>
        <p:spPr>
          <a:xfrm>
            <a:off x="400050" y="2724150"/>
            <a:ext cx="38100" cy="1219200"/>
          </a:xfrm>
          <a:custGeom>
            <a:avLst/>
            <a:gdLst/>
            <a:ahLst/>
            <a:cxnLst/>
            <a:rect l="l" t="t" r="r" b="b"/>
            <a:pathLst>
              <a:path w="38100" h="1219200">
                <a:moveTo>
                  <a:pt x="38100" y="0"/>
                </a:moveTo>
                <a:lnTo>
                  <a:pt x="38100" y="0"/>
                </a:lnTo>
                <a:lnTo>
                  <a:pt x="38100" y="1219200"/>
                </a:lnTo>
                <a:lnTo>
                  <a:pt x="38100" y="1219200"/>
                </a:lnTo>
                <a:cubicBezTo>
                  <a:pt x="17072" y="1219200"/>
                  <a:pt x="0" y="1202128"/>
                  <a:pt x="0" y="1181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12" name="Shape 10"/>
          <p:cNvSpPr/>
          <p:nvPr/>
        </p:nvSpPr>
        <p:spPr>
          <a:xfrm>
            <a:off x="609600" y="2914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13" name="Shape 11"/>
          <p:cNvSpPr/>
          <p:nvPr/>
        </p:nvSpPr>
        <p:spPr>
          <a:xfrm>
            <a:off x="766763" y="304800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70172"/>
                </a:moveTo>
                <a:cubicBezTo>
                  <a:pt x="0" y="31403"/>
                  <a:pt x="31998" y="0"/>
                  <a:pt x="71438" y="0"/>
                </a:cubicBezTo>
                <a:cubicBezTo>
                  <a:pt x="110877" y="0"/>
                  <a:pt x="142875" y="31403"/>
                  <a:pt x="142875" y="70172"/>
                </a:cubicBezTo>
                <a:cubicBezTo>
                  <a:pt x="142875" y="114560"/>
                  <a:pt x="98152" y="167767"/>
                  <a:pt x="79474" y="188044"/>
                </a:cubicBezTo>
                <a:cubicBezTo>
                  <a:pt x="75084" y="192807"/>
                  <a:pt x="67754" y="192807"/>
                  <a:pt x="63364" y="188044"/>
                </a:cubicBezTo>
                <a:cubicBezTo>
                  <a:pt x="44686" y="167767"/>
                  <a:pt x="-37" y="114560"/>
                  <a:pt x="-37" y="70172"/>
                </a:cubicBezTo>
                <a:close/>
                <a:moveTo>
                  <a:pt x="71438" y="95250"/>
                </a:moveTo>
                <a:cubicBezTo>
                  <a:pt x="84580" y="95250"/>
                  <a:pt x="95250" y="84580"/>
                  <a:pt x="95250" y="71438"/>
                </a:cubicBezTo>
                <a:cubicBezTo>
                  <a:pt x="95250" y="58295"/>
                  <a:pt x="84580" y="47625"/>
                  <a:pt x="71438" y="47625"/>
                </a:cubicBezTo>
                <a:cubicBezTo>
                  <a:pt x="58295" y="47625"/>
                  <a:pt x="47625" y="58295"/>
                  <a:pt x="47625" y="71438"/>
                </a:cubicBezTo>
                <a:cubicBezTo>
                  <a:pt x="47625" y="84580"/>
                  <a:pt x="58295" y="95250"/>
                  <a:pt x="71438" y="952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1181100" y="2914650"/>
            <a:ext cx="4695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Marché Étudié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81100" y="3257550"/>
            <a:ext cx="4686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Comté de King, USA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(incluant Seattle) - Marché emblématique des dynamiques de croissance rapide et de forte disparité des prix.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00050" y="4095750"/>
            <a:ext cx="5581650" cy="1466850"/>
          </a:xfrm>
          <a:custGeom>
            <a:avLst/>
            <a:gdLst/>
            <a:ahLst/>
            <a:cxnLst/>
            <a:rect l="l" t="t" r="r" b="b"/>
            <a:pathLst>
              <a:path w="5581650" h="1466850">
                <a:moveTo>
                  <a:pt x="38100" y="0"/>
                </a:moveTo>
                <a:lnTo>
                  <a:pt x="5429244" y="0"/>
                </a:lnTo>
                <a:cubicBezTo>
                  <a:pt x="5513359" y="0"/>
                  <a:pt x="5581650" y="68291"/>
                  <a:pt x="5581650" y="152406"/>
                </a:cubicBezTo>
                <a:lnTo>
                  <a:pt x="5581650" y="1314444"/>
                </a:lnTo>
                <a:cubicBezTo>
                  <a:pt x="5581650" y="1398559"/>
                  <a:pt x="5513359" y="1466850"/>
                  <a:pt x="5429244" y="1466850"/>
                </a:cubicBezTo>
                <a:lnTo>
                  <a:pt x="38100" y="1466850"/>
                </a:lnTo>
                <a:cubicBezTo>
                  <a:pt x="17072" y="1466850"/>
                  <a:pt x="0" y="1449778"/>
                  <a:pt x="0" y="1428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FBEB"/>
              </a:gs>
              <a:gs pos="100000">
                <a:srgbClr val="FFF7ED"/>
              </a:gs>
            </a:gsLst>
            <a:lin ang="2700000" scaled="1"/>
          </a:gradFill>
          <a:ln/>
        </p:spPr>
      </p:sp>
      <p:sp>
        <p:nvSpPr>
          <p:cNvPr id="17" name="Shape 15"/>
          <p:cNvSpPr/>
          <p:nvPr/>
        </p:nvSpPr>
        <p:spPr>
          <a:xfrm>
            <a:off x="400050" y="4095750"/>
            <a:ext cx="38100" cy="1466850"/>
          </a:xfrm>
          <a:custGeom>
            <a:avLst/>
            <a:gdLst/>
            <a:ahLst/>
            <a:cxnLst/>
            <a:rect l="l" t="t" r="r" b="b"/>
            <a:pathLst>
              <a:path w="38100" h="1466850">
                <a:moveTo>
                  <a:pt x="38100" y="0"/>
                </a:moveTo>
                <a:lnTo>
                  <a:pt x="38100" y="0"/>
                </a:lnTo>
                <a:lnTo>
                  <a:pt x="38100" y="1466850"/>
                </a:lnTo>
                <a:lnTo>
                  <a:pt x="38100" y="1466850"/>
                </a:lnTo>
                <a:cubicBezTo>
                  <a:pt x="17072" y="1466850"/>
                  <a:pt x="0" y="1449778"/>
                  <a:pt x="0" y="1428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18" name="Shape 16"/>
          <p:cNvSpPr/>
          <p:nvPr/>
        </p:nvSpPr>
        <p:spPr>
          <a:xfrm>
            <a:off x="609600" y="42862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19" name="Shape 17"/>
          <p:cNvSpPr/>
          <p:nvPr/>
        </p:nvSpPr>
        <p:spPr>
          <a:xfrm>
            <a:off x="742950" y="44196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0" name="Text 18"/>
          <p:cNvSpPr/>
          <p:nvPr/>
        </p:nvSpPr>
        <p:spPr>
          <a:xfrm>
            <a:off x="1181100" y="4286250"/>
            <a:ext cx="4695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Approche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81100" y="4629150"/>
            <a:ext cx="46863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Régression Linéaire Multiple (RLM)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permet d'isoler l'effet de chaque variable (ceteris paribus) et de passer d'une corrélation à une inférence causale.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10300" y="1513641"/>
            <a:ext cx="5600700" cy="4514850"/>
          </a:xfrm>
          <a:custGeom>
            <a:avLst/>
            <a:gdLst/>
            <a:ahLst/>
            <a:cxnLst/>
            <a:rect l="l" t="t" r="r" b="b"/>
            <a:pathLst>
              <a:path w="5600700" h="4514850">
                <a:moveTo>
                  <a:pt x="152421" y="0"/>
                </a:moveTo>
                <a:lnTo>
                  <a:pt x="5448279" y="0"/>
                </a:lnTo>
                <a:cubicBezTo>
                  <a:pt x="5532459" y="0"/>
                  <a:pt x="5600700" y="68241"/>
                  <a:pt x="5600700" y="152421"/>
                </a:cubicBezTo>
                <a:lnTo>
                  <a:pt x="5600700" y="4362429"/>
                </a:lnTo>
                <a:cubicBezTo>
                  <a:pt x="5600700" y="4446609"/>
                  <a:pt x="5532459" y="4514850"/>
                  <a:pt x="5448279" y="4514850"/>
                </a:cubicBezTo>
                <a:lnTo>
                  <a:pt x="152421" y="4514850"/>
                </a:lnTo>
                <a:cubicBezTo>
                  <a:pt x="68241" y="4514850"/>
                  <a:pt x="0" y="4446609"/>
                  <a:pt x="0" y="4362429"/>
                </a:cubicBezTo>
                <a:lnTo>
                  <a:pt x="0" y="152421"/>
                </a:lnTo>
                <a:cubicBezTo>
                  <a:pt x="0" y="68298"/>
                  <a:pt x="68298" y="0"/>
                  <a:pt x="152421" y="0"/>
                </a:cubicBezTo>
                <a:close/>
              </a:path>
            </a:pathLst>
          </a:custGeom>
          <a:solidFill>
            <a:srgbClr val="F8FAFC"/>
          </a:solidFill>
          <a:ln/>
        </p:spPr>
      </p:sp>
      <p:sp>
        <p:nvSpPr>
          <p:cNvPr id="23" name="Text 21"/>
          <p:cNvSpPr/>
          <p:nvPr/>
        </p:nvSpPr>
        <p:spPr>
          <a:xfrm>
            <a:off x="6381750" y="1742241"/>
            <a:ext cx="525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Problématique Centrale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46520" y="2206943"/>
            <a:ext cx="5130165" cy="1510665"/>
          </a:xfrm>
          <a:custGeom>
            <a:avLst/>
            <a:gdLst/>
            <a:ahLst/>
            <a:cxnLst/>
            <a:rect l="l" t="t" r="r" b="b"/>
            <a:pathLst>
              <a:path w="5130165" h="1510665">
                <a:moveTo>
                  <a:pt x="114297" y="0"/>
                </a:moveTo>
                <a:lnTo>
                  <a:pt x="5015868" y="0"/>
                </a:lnTo>
                <a:cubicBezTo>
                  <a:pt x="5078993" y="0"/>
                  <a:pt x="5130165" y="51172"/>
                  <a:pt x="5130165" y="114297"/>
                </a:cubicBezTo>
                <a:lnTo>
                  <a:pt x="5130165" y="1396368"/>
                </a:lnTo>
                <a:cubicBezTo>
                  <a:pt x="5130165" y="1459493"/>
                  <a:pt x="5078993" y="1510665"/>
                  <a:pt x="5015868" y="1510665"/>
                </a:cubicBezTo>
                <a:lnTo>
                  <a:pt x="114297" y="1510665"/>
                </a:lnTo>
                <a:cubicBezTo>
                  <a:pt x="51172" y="1510665"/>
                  <a:pt x="0" y="1459493"/>
                  <a:pt x="0" y="1396368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BEDBFF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5" name="Text 23"/>
          <p:cNvSpPr/>
          <p:nvPr/>
        </p:nvSpPr>
        <p:spPr>
          <a:xfrm>
            <a:off x="6601778" y="2405063"/>
            <a:ext cx="4819650" cy="1114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1D29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"Comment construire un modèle économétrique </a:t>
            </a:r>
            <a:pPr algn="ctr">
              <a:lnSpc>
                <a:spcPct val="140000"/>
              </a:lnSpc>
            </a:pPr>
            <a:r>
              <a:rPr lang="en-US" sz="1350" b="1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robuste</a:t>
            </a:r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1D29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pPr algn="ctr">
              <a:lnSpc>
                <a:spcPct val="140000"/>
              </a:lnSpc>
            </a:pPr>
            <a:r>
              <a:rPr lang="en-US" sz="1350" b="1" dirty="0">
                <a:solidFill>
                  <a:srgbClr val="00996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interprétable</a:t>
            </a:r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1D29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et </a:t>
            </a:r>
            <a:pPr algn="ctr">
              <a:lnSpc>
                <a:spcPct val="140000"/>
              </a:lnSpc>
            </a:pPr>
            <a:r>
              <a:rPr lang="en-US" sz="1350" b="1" dirty="0">
                <a:solidFill>
                  <a:srgbClr val="E171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validé</a:t>
            </a:r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1D29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capable de quantifier l'impact des caractéristiques hédoniques et géographiques sur le prix de vente ?"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38900" y="3877627"/>
            <a:ext cx="5143500" cy="1047750"/>
          </a:xfrm>
          <a:custGeom>
            <a:avLst/>
            <a:gdLst/>
            <a:ahLst/>
            <a:cxnLst/>
            <a:rect l="l" t="t" r="r" b="b"/>
            <a:pathLst>
              <a:path w="5143500" h="1047750">
                <a:moveTo>
                  <a:pt x="114299" y="0"/>
                </a:moveTo>
                <a:lnTo>
                  <a:pt x="5029201" y="0"/>
                </a:lnTo>
                <a:cubicBezTo>
                  <a:pt x="5092327" y="0"/>
                  <a:pt x="5143500" y="51173"/>
                  <a:pt x="5143500" y="114299"/>
                </a:cubicBezTo>
                <a:lnTo>
                  <a:pt x="5143500" y="933451"/>
                </a:lnTo>
                <a:cubicBezTo>
                  <a:pt x="5143500" y="996577"/>
                  <a:pt x="5092327" y="1047750"/>
                  <a:pt x="5029201" y="1047750"/>
                </a:cubicBezTo>
                <a:lnTo>
                  <a:pt x="114299" y="1047750"/>
                </a:lnTo>
                <a:cubicBezTo>
                  <a:pt x="51173" y="1047750"/>
                  <a:pt x="0" y="996577"/>
                  <a:pt x="0" y="93345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27" name="Text 25"/>
          <p:cNvSpPr/>
          <p:nvPr/>
        </p:nvSpPr>
        <p:spPr>
          <a:xfrm>
            <a:off x="6553200" y="4030027"/>
            <a:ext cx="49149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b="1" dirty="0">
                <a:solidFill>
                  <a:srgbClr val="1C39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Question Centrale :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1C39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1C398E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Comment arbitrer entre pouvoir prédictif (Machine Learning) et interprétabilité économique (MCO) </a:t>
            </a:r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1C39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?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38900" y="5077777"/>
            <a:ext cx="1638300" cy="723900"/>
          </a:xfrm>
          <a:custGeom>
            <a:avLst/>
            <a:gdLst/>
            <a:ahLst/>
            <a:cxnLst/>
            <a:rect l="l" t="t" r="r" b="b"/>
            <a:pathLst>
              <a:path w="1638300" h="723900">
                <a:moveTo>
                  <a:pt x="114297" y="0"/>
                </a:moveTo>
                <a:lnTo>
                  <a:pt x="1524003" y="0"/>
                </a:lnTo>
                <a:cubicBezTo>
                  <a:pt x="1587128" y="0"/>
                  <a:pt x="1638300" y="51172"/>
                  <a:pt x="1638300" y="114297"/>
                </a:cubicBezTo>
                <a:lnTo>
                  <a:pt x="1638300" y="609603"/>
                </a:lnTo>
                <a:cubicBezTo>
                  <a:pt x="1638300" y="672728"/>
                  <a:pt x="1587128" y="723900"/>
                  <a:pt x="1524003" y="723900"/>
                </a:cubicBezTo>
                <a:lnTo>
                  <a:pt x="114297" y="723900"/>
                </a:lnTo>
                <a:cubicBezTo>
                  <a:pt x="51172" y="723900"/>
                  <a:pt x="0" y="672728"/>
                  <a:pt x="0" y="6096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29" name="Text 27"/>
          <p:cNvSpPr/>
          <p:nvPr/>
        </p:nvSpPr>
        <p:spPr>
          <a:xfrm>
            <a:off x="6496050" y="5192077"/>
            <a:ext cx="152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55D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21 613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519863" y="5496759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Observations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191500" y="5077777"/>
            <a:ext cx="1638300" cy="723900"/>
          </a:xfrm>
          <a:custGeom>
            <a:avLst/>
            <a:gdLst/>
            <a:ahLst/>
            <a:cxnLst/>
            <a:rect l="l" t="t" r="r" b="b"/>
            <a:pathLst>
              <a:path w="1638300" h="723900">
                <a:moveTo>
                  <a:pt x="114297" y="0"/>
                </a:moveTo>
                <a:lnTo>
                  <a:pt x="1524003" y="0"/>
                </a:lnTo>
                <a:cubicBezTo>
                  <a:pt x="1587128" y="0"/>
                  <a:pt x="1638300" y="51172"/>
                  <a:pt x="1638300" y="114297"/>
                </a:cubicBezTo>
                <a:lnTo>
                  <a:pt x="1638300" y="609603"/>
                </a:lnTo>
                <a:cubicBezTo>
                  <a:pt x="1638300" y="672728"/>
                  <a:pt x="1587128" y="723900"/>
                  <a:pt x="1524003" y="723900"/>
                </a:cubicBezTo>
                <a:lnTo>
                  <a:pt x="114297" y="723900"/>
                </a:lnTo>
                <a:cubicBezTo>
                  <a:pt x="51172" y="723900"/>
                  <a:pt x="0" y="672728"/>
                  <a:pt x="0" y="6096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32" name="Text 30"/>
          <p:cNvSpPr/>
          <p:nvPr/>
        </p:nvSpPr>
        <p:spPr>
          <a:xfrm>
            <a:off x="8248650" y="5192077"/>
            <a:ext cx="152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00996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21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272463" y="5496759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Variables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9944100" y="5077777"/>
            <a:ext cx="1638300" cy="723900"/>
          </a:xfrm>
          <a:custGeom>
            <a:avLst/>
            <a:gdLst/>
            <a:ahLst/>
            <a:cxnLst/>
            <a:rect l="l" t="t" r="r" b="b"/>
            <a:pathLst>
              <a:path w="1638300" h="723900">
                <a:moveTo>
                  <a:pt x="114297" y="0"/>
                </a:moveTo>
                <a:lnTo>
                  <a:pt x="1524003" y="0"/>
                </a:lnTo>
                <a:cubicBezTo>
                  <a:pt x="1587128" y="0"/>
                  <a:pt x="1638300" y="51172"/>
                  <a:pt x="1638300" y="114297"/>
                </a:cubicBezTo>
                <a:lnTo>
                  <a:pt x="1638300" y="609603"/>
                </a:lnTo>
                <a:cubicBezTo>
                  <a:pt x="1638300" y="672728"/>
                  <a:pt x="1587128" y="723900"/>
                  <a:pt x="1524003" y="723900"/>
                </a:cubicBezTo>
                <a:lnTo>
                  <a:pt x="114297" y="723900"/>
                </a:lnTo>
                <a:cubicBezTo>
                  <a:pt x="51172" y="723900"/>
                  <a:pt x="0" y="672728"/>
                  <a:pt x="0" y="6096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35" name="Text 33"/>
          <p:cNvSpPr/>
          <p:nvPr/>
        </p:nvSpPr>
        <p:spPr>
          <a:xfrm>
            <a:off x="10001250" y="5192077"/>
            <a:ext cx="152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171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2014-15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0025063" y="5496759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Période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02. Base de Données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096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Description du Jeu de Données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4457700" cy="2533650"/>
          </a:xfrm>
          <a:custGeom>
            <a:avLst/>
            <a:gdLst/>
            <a:ahLst/>
            <a:cxnLst/>
            <a:rect l="l" t="t" r="r" b="b"/>
            <a:pathLst>
              <a:path w="4457700" h="2533650">
                <a:moveTo>
                  <a:pt x="152399" y="0"/>
                </a:moveTo>
                <a:lnTo>
                  <a:pt x="4305301" y="0"/>
                </a:lnTo>
                <a:cubicBezTo>
                  <a:pt x="4389469" y="0"/>
                  <a:pt x="4457700" y="68231"/>
                  <a:pt x="4457700" y="152399"/>
                </a:cubicBezTo>
                <a:lnTo>
                  <a:pt x="4457700" y="2381251"/>
                </a:lnTo>
                <a:cubicBezTo>
                  <a:pt x="4457700" y="2465419"/>
                  <a:pt x="4389469" y="2533650"/>
                  <a:pt x="4305301" y="2533650"/>
                </a:cubicBezTo>
                <a:lnTo>
                  <a:pt x="152399" y="2533650"/>
                </a:lnTo>
                <a:cubicBezTo>
                  <a:pt x="68231" y="2533650"/>
                  <a:pt x="0" y="2465419"/>
                  <a:pt x="0" y="238125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gradFill rotWithShape="1" flip="none">
            <a:gsLst>
              <a:gs pos="0">
                <a:srgbClr val="EFF6FF"/>
              </a:gs>
              <a:gs pos="100000">
                <a:srgbClr val="EEF2FF"/>
              </a:gs>
            </a:gsLst>
            <a:lin ang="270000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627459" y="129540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50031" y="114858"/>
                </a:moveTo>
                <a:cubicBezTo>
                  <a:pt x="241771" y="120328"/>
                  <a:pt x="232283" y="124737"/>
                  <a:pt x="222405" y="128253"/>
                </a:cubicBezTo>
                <a:cubicBezTo>
                  <a:pt x="196174" y="137629"/>
                  <a:pt x="161739" y="142875"/>
                  <a:pt x="125016" y="142875"/>
                </a:cubicBezTo>
                <a:cubicBezTo>
                  <a:pt x="88292" y="142875"/>
                  <a:pt x="53801" y="137573"/>
                  <a:pt x="27626" y="128253"/>
                </a:cubicBezTo>
                <a:cubicBezTo>
                  <a:pt x="17804" y="124737"/>
                  <a:pt x="8260" y="120328"/>
                  <a:pt x="0" y="114858"/>
                </a:cubicBezTo>
                <a:lnTo>
                  <a:pt x="0" y="160734"/>
                </a:lnTo>
                <a:cubicBezTo>
                  <a:pt x="0" y="185403"/>
                  <a:pt x="55978" y="205383"/>
                  <a:pt x="125016" y="205383"/>
                </a:cubicBezTo>
                <a:cubicBezTo>
                  <a:pt x="194053" y="205383"/>
                  <a:pt x="250031" y="185403"/>
                  <a:pt x="250031" y="160734"/>
                </a:cubicBezTo>
                <a:lnTo>
                  <a:pt x="250031" y="114858"/>
                </a:lnTo>
                <a:close/>
                <a:moveTo>
                  <a:pt x="250031" y="71438"/>
                </a:moveTo>
                <a:lnTo>
                  <a:pt x="250031" y="44648"/>
                </a:lnTo>
                <a:cubicBezTo>
                  <a:pt x="250031" y="19980"/>
                  <a:pt x="194053" y="0"/>
                  <a:pt x="125016" y="0"/>
                </a:cubicBezTo>
                <a:cubicBezTo>
                  <a:pt x="55978" y="0"/>
                  <a:pt x="0" y="19980"/>
                  <a:pt x="0" y="44648"/>
                </a:cubicBezTo>
                <a:lnTo>
                  <a:pt x="0" y="71438"/>
                </a:lnTo>
                <a:cubicBezTo>
                  <a:pt x="0" y="96106"/>
                  <a:pt x="55978" y="116086"/>
                  <a:pt x="125016" y="116086"/>
                </a:cubicBezTo>
                <a:cubicBezTo>
                  <a:pt x="194053" y="116086"/>
                  <a:pt x="250031" y="96106"/>
                  <a:pt x="250031" y="71438"/>
                </a:cubicBezTo>
                <a:close/>
                <a:moveTo>
                  <a:pt x="222405" y="217550"/>
                </a:moveTo>
                <a:cubicBezTo>
                  <a:pt x="196230" y="226870"/>
                  <a:pt x="161795" y="232172"/>
                  <a:pt x="125016" y="232172"/>
                </a:cubicBezTo>
                <a:cubicBezTo>
                  <a:pt x="88236" y="232172"/>
                  <a:pt x="53801" y="226870"/>
                  <a:pt x="27626" y="217550"/>
                </a:cubicBezTo>
                <a:cubicBezTo>
                  <a:pt x="17804" y="214033"/>
                  <a:pt x="8260" y="209624"/>
                  <a:pt x="0" y="204155"/>
                </a:cubicBezTo>
                <a:lnTo>
                  <a:pt x="0" y="241102"/>
                </a:lnTo>
                <a:cubicBezTo>
                  <a:pt x="0" y="265770"/>
                  <a:pt x="55978" y="285750"/>
                  <a:pt x="125016" y="285750"/>
                </a:cubicBezTo>
                <a:cubicBezTo>
                  <a:pt x="194053" y="285750"/>
                  <a:pt x="250031" y="265770"/>
                  <a:pt x="250031" y="241102"/>
                </a:cubicBezTo>
                <a:lnTo>
                  <a:pt x="250031" y="204155"/>
                </a:lnTo>
                <a:cubicBezTo>
                  <a:pt x="241771" y="209624"/>
                  <a:pt x="232283" y="214033"/>
                  <a:pt x="222405" y="217550"/>
                </a:cubicBez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6" name="Text 4"/>
          <p:cNvSpPr/>
          <p:nvPr/>
        </p:nvSpPr>
        <p:spPr>
          <a:xfrm>
            <a:off x="1042988" y="1304925"/>
            <a:ext cx="742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Source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1500" y="1733550"/>
            <a:ext cx="4152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House Sales in King County, USA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Dataset disponible sur Kaggle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71500" y="2381250"/>
            <a:ext cx="1981200" cy="762000"/>
          </a:xfrm>
          <a:custGeom>
            <a:avLst/>
            <a:gdLst/>
            <a:ahLst/>
            <a:cxnLst/>
            <a:rect l="l" t="t" r="r" b="b"/>
            <a:pathLst>
              <a:path w="1981200" h="762000">
                <a:moveTo>
                  <a:pt x="114300" y="0"/>
                </a:moveTo>
                <a:lnTo>
                  <a:pt x="1866900" y="0"/>
                </a:lnTo>
                <a:cubicBezTo>
                  <a:pt x="1929984" y="0"/>
                  <a:pt x="1981200" y="51216"/>
                  <a:pt x="1981200" y="114300"/>
                </a:cubicBezTo>
                <a:lnTo>
                  <a:pt x="1981200" y="647700"/>
                </a:lnTo>
                <a:cubicBezTo>
                  <a:pt x="1981200" y="710784"/>
                  <a:pt x="1929984" y="762000"/>
                  <a:pt x="1866900" y="762000"/>
                </a:cubicBezTo>
                <a:lnTo>
                  <a:pt x="114300" y="762000"/>
                </a:lnTo>
                <a:cubicBezTo>
                  <a:pt x="51216" y="762000"/>
                  <a:pt x="0" y="710784"/>
                  <a:pt x="0" y="647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614363" y="2495550"/>
            <a:ext cx="18954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55D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21 613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52463" y="2838450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Observations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667000" y="2381250"/>
            <a:ext cx="1981200" cy="762000"/>
          </a:xfrm>
          <a:custGeom>
            <a:avLst/>
            <a:gdLst/>
            <a:ahLst/>
            <a:cxnLst/>
            <a:rect l="l" t="t" r="r" b="b"/>
            <a:pathLst>
              <a:path w="1981200" h="762000">
                <a:moveTo>
                  <a:pt x="114300" y="0"/>
                </a:moveTo>
                <a:lnTo>
                  <a:pt x="1866900" y="0"/>
                </a:lnTo>
                <a:cubicBezTo>
                  <a:pt x="1929984" y="0"/>
                  <a:pt x="1981200" y="51216"/>
                  <a:pt x="1981200" y="114300"/>
                </a:cubicBezTo>
                <a:lnTo>
                  <a:pt x="1981200" y="647700"/>
                </a:lnTo>
                <a:cubicBezTo>
                  <a:pt x="1981200" y="710784"/>
                  <a:pt x="1929984" y="762000"/>
                  <a:pt x="1866900" y="762000"/>
                </a:cubicBezTo>
                <a:lnTo>
                  <a:pt x="114300" y="762000"/>
                </a:lnTo>
                <a:cubicBezTo>
                  <a:pt x="51216" y="762000"/>
                  <a:pt x="0" y="710784"/>
                  <a:pt x="0" y="647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12" name="Text 10"/>
          <p:cNvSpPr/>
          <p:nvPr/>
        </p:nvSpPr>
        <p:spPr>
          <a:xfrm>
            <a:off x="2709863" y="2495550"/>
            <a:ext cx="18954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00996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21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747963" y="2838450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Variables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38163" y="3257550"/>
            <a:ext cx="414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 2014 - Mai 2015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1000" y="3790950"/>
            <a:ext cx="4457700" cy="2781300"/>
          </a:xfrm>
          <a:custGeom>
            <a:avLst/>
            <a:gdLst/>
            <a:ahLst/>
            <a:cxnLst/>
            <a:rect l="l" t="t" r="r" b="b"/>
            <a:pathLst>
              <a:path w="4457700" h="2781300">
                <a:moveTo>
                  <a:pt x="152387" y="0"/>
                </a:moveTo>
                <a:lnTo>
                  <a:pt x="4305313" y="0"/>
                </a:lnTo>
                <a:cubicBezTo>
                  <a:pt x="4389417" y="0"/>
                  <a:pt x="4457700" y="68283"/>
                  <a:pt x="4457700" y="152387"/>
                </a:cubicBezTo>
                <a:lnTo>
                  <a:pt x="4457700" y="2628913"/>
                </a:lnTo>
                <a:cubicBezTo>
                  <a:pt x="4457700" y="2713017"/>
                  <a:pt x="4389417" y="2781300"/>
                  <a:pt x="4305313" y="2781300"/>
                </a:cubicBezTo>
                <a:lnTo>
                  <a:pt x="152387" y="2781300"/>
                </a:lnTo>
                <a:cubicBezTo>
                  <a:pt x="68283" y="2781300"/>
                  <a:pt x="0" y="2713017"/>
                  <a:pt x="0" y="2628913"/>
                </a:cubicBezTo>
                <a:lnTo>
                  <a:pt x="0" y="152387"/>
                </a:lnTo>
                <a:cubicBezTo>
                  <a:pt x="0" y="68283"/>
                  <a:pt x="68283" y="0"/>
                  <a:pt x="15238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571500" y="3981450"/>
            <a:ext cx="4162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Variables Clés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71500" y="4632960"/>
            <a:ext cx="4076700" cy="7620"/>
          </a:xfrm>
          <a:custGeom>
            <a:avLst/>
            <a:gdLst/>
            <a:ahLst/>
            <a:cxnLst/>
            <a:rect l="l" t="t" r="r" b="b"/>
            <a:pathLst>
              <a:path w="4076700" h="7620">
                <a:moveTo>
                  <a:pt x="0" y="0"/>
                </a:moveTo>
                <a:lnTo>
                  <a:pt x="4076700" y="0"/>
                </a:lnTo>
                <a:lnTo>
                  <a:pt x="4076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18" name="Text 16"/>
          <p:cNvSpPr/>
          <p:nvPr/>
        </p:nvSpPr>
        <p:spPr>
          <a:xfrm>
            <a:off x="571500" y="4400550"/>
            <a:ext cx="381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price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817977" y="4400550"/>
            <a:ext cx="895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Variable Cible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71500" y="4983480"/>
            <a:ext cx="4076700" cy="7620"/>
          </a:xfrm>
          <a:custGeom>
            <a:avLst/>
            <a:gdLst/>
            <a:ahLst/>
            <a:cxnLst/>
            <a:rect l="l" t="t" r="r" b="b"/>
            <a:pathLst>
              <a:path w="4076700" h="7620">
                <a:moveTo>
                  <a:pt x="0" y="0"/>
                </a:moveTo>
                <a:lnTo>
                  <a:pt x="4076700" y="0"/>
                </a:lnTo>
                <a:lnTo>
                  <a:pt x="4076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21" name="Text 19"/>
          <p:cNvSpPr/>
          <p:nvPr/>
        </p:nvSpPr>
        <p:spPr>
          <a:xfrm>
            <a:off x="571500" y="4751070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sqft_living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610213" y="4751070"/>
            <a:ext cx="1104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Surface habitable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71500" y="5334001"/>
            <a:ext cx="4076700" cy="7620"/>
          </a:xfrm>
          <a:custGeom>
            <a:avLst/>
            <a:gdLst/>
            <a:ahLst/>
            <a:cxnLst/>
            <a:rect l="l" t="t" r="r" b="b"/>
            <a:pathLst>
              <a:path w="4076700" h="7620">
                <a:moveTo>
                  <a:pt x="0" y="0"/>
                </a:moveTo>
                <a:lnTo>
                  <a:pt x="4076700" y="0"/>
                </a:lnTo>
                <a:lnTo>
                  <a:pt x="4076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24" name="Text 22"/>
          <p:cNvSpPr/>
          <p:nvPr/>
        </p:nvSpPr>
        <p:spPr>
          <a:xfrm>
            <a:off x="571500" y="5101591"/>
            <a:ext cx="1438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bedrooms/bathrooms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743920" y="5101591"/>
            <a:ext cx="971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Chambres/SdB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71500" y="5684521"/>
            <a:ext cx="4076700" cy="7620"/>
          </a:xfrm>
          <a:custGeom>
            <a:avLst/>
            <a:gdLst/>
            <a:ahLst/>
            <a:cxnLst/>
            <a:rect l="l" t="t" r="r" b="b"/>
            <a:pathLst>
              <a:path w="4076700" h="7620">
                <a:moveTo>
                  <a:pt x="0" y="0"/>
                </a:moveTo>
                <a:lnTo>
                  <a:pt x="4076700" y="0"/>
                </a:lnTo>
                <a:lnTo>
                  <a:pt x="4076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27" name="Text 25"/>
          <p:cNvSpPr/>
          <p:nvPr/>
        </p:nvSpPr>
        <p:spPr>
          <a:xfrm>
            <a:off x="571500" y="5452111"/>
            <a:ext cx="71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waterfront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3617833" y="5452111"/>
            <a:ext cx="109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 sur eau (0/1)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71500" y="6035040"/>
            <a:ext cx="4076700" cy="7620"/>
          </a:xfrm>
          <a:custGeom>
            <a:avLst/>
            <a:gdLst/>
            <a:ahLst/>
            <a:cxnLst/>
            <a:rect l="l" t="t" r="r" b="b"/>
            <a:pathLst>
              <a:path w="4076700" h="7620">
                <a:moveTo>
                  <a:pt x="0" y="0"/>
                </a:moveTo>
                <a:lnTo>
                  <a:pt x="4076700" y="0"/>
                </a:lnTo>
                <a:lnTo>
                  <a:pt x="40767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30" name="Text 28"/>
          <p:cNvSpPr/>
          <p:nvPr/>
        </p:nvSpPr>
        <p:spPr>
          <a:xfrm>
            <a:off x="571500" y="5802630"/>
            <a:ext cx="42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grade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832860" y="5802630"/>
            <a:ext cx="885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Qualité (1-13)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71500" y="6153150"/>
            <a:ext cx="542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lat/long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3528774" y="6153150"/>
            <a:ext cx="119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Coordonnées GPS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029200" y="1104900"/>
            <a:ext cx="6781800" cy="5467350"/>
          </a:xfrm>
          <a:custGeom>
            <a:avLst/>
            <a:gdLst/>
            <a:ahLst/>
            <a:cxnLst/>
            <a:rect l="l" t="t" r="r" b="b"/>
            <a:pathLst>
              <a:path w="6781800" h="5467350">
                <a:moveTo>
                  <a:pt x="152375" y="0"/>
                </a:moveTo>
                <a:lnTo>
                  <a:pt x="6629425" y="0"/>
                </a:lnTo>
                <a:cubicBezTo>
                  <a:pt x="6713579" y="0"/>
                  <a:pt x="6781800" y="68221"/>
                  <a:pt x="6781800" y="152375"/>
                </a:cubicBezTo>
                <a:lnTo>
                  <a:pt x="6781800" y="5314975"/>
                </a:lnTo>
                <a:cubicBezTo>
                  <a:pt x="6781800" y="5399129"/>
                  <a:pt x="6713579" y="5467350"/>
                  <a:pt x="6629425" y="5467350"/>
                </a:cubicBezTo>
                <a:lnTo>
                  <a:pt x="152375" y="5467350"/>
                </a:lnTo>
                <a:cubicBezTo>
                  <a:pt x="68221" y="5467350"/>
                  <a:pt x="0" y="5399129"/>
                  <a:pt x="0" y="5314975"/>
                </a:cubicBezTo>
                <a:lnTo>
                  <a:pt x="0" y="152375"/>
                </a:lnTo>
                <a:cubicBezTo>
                  <a:pt x="0" y="68277"/>
                  <a:pt x="68277" y="0"/>
                  <a:pt x="15237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35" name="Text 33"/>
          <p:cNvSpPr/>
          <p:nvPr/>
        </p:nvSpPr>
        <p:spPr>
          <a:xfrm>
            <a:off x="5219700" y="1295400"/>
            <a:ext cx="6496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Distribution du Prix : Avant vs Après Transformation Logarithmique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219700" y="5962650"/>
            <a:ext cx="6400800" cy="419100"/>
          </a:xfrm>
          <a:custGeom>
            <a:avLst/>
            <a:gdLst/>
            <a:ahLst/>
            <a:cxnLst/>
            <a:rect l="l" t="t" r="r" b="b"/>
            <a:pathLst>
              <a:path w="6400800" h="419100">
                <a:moveTo>
                  <a:pt x="114301" y="0"/>
                </a:moveTo>
                <a:lnTo>
                  <a:pt x="6286499" y="0"/>
                </a:lnTo>
                <a:cubicBezTo>
                  <a:pt x="6349583" y="0"/>
                  <a:pt x="6400800" y="51217"/>
                  <a:pt x="6400800" y="114301"/>
                </a:cubicBezTo>
                <a:lnTo>
                  <a:pt x="6400800" y="304799"/>
                </a:lnTo>
                <a:cubicBezTo>
                  <a:pt x="6400800" y="367883"/>
                  <a:pt x="6349583" y="419100"/>
                  <a:pt x="62864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FFFBEB"/>
          </a:solidFill>
          <a:ln/>
        </p:spPr>
      </p:sp>
      <p:sp>
        <p:nvSpPr>
          <p:cNvPr id="37" name="Shape 35"/>
          <p:cNvSpPr/>
          <p:nvPr/>
        </p:nvSpPr>
        <p:spPr>
          <a:xfrm>
            <a:off x="5855613" y="610743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973C00"/>
          </a:solidFill>
          <a:ln/>
        </p:spPr>
      </p:sp>
      <p:sp>
        <p:nvSpPr>
          <p:cNvPr id="38" name="Text 36"/>
          <p:cNvSpPr/>
          <p:nvPr/>
        </p:nvSpPr>
        <p:spPr>
          <a:xfrm>
            <a:off x="5529263" y="6076950"/>
            <a:ext cx="6010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973C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Transformation: l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973C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n(price) pour stabiliser la variance </a:t>
            </a:r>
            <a:endParaRPr lang="en-US" sz="1600" dirty="0"/>
          </a:p>
        </p:txBody>
      </p:sp>
      <p:pic>
        <p:nvPicPr>
          <p:cNvPr id="39" name="Image 0" descr="https://kimi-img.moonshot.cn/pub/slides/26-02-06-06:39:40-d62hob4nvj4qnrvjoc5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53025" y="1764093"/>
            <a:ext cx="6657975" cy="3748915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02. Base de Données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096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Analyse des Corrélations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5600700" cy="5334000"/>
          </a:xfrm>
          <a:custGeom>
            <a:avLst/>
            <a:gdLst/>
            <a:ahLst/>
            <a:cxnLst/>
            <a:rect l="l" t="t" r="r" b="b"/>
            <a:pathLst>
              <a:path w="5600700" h="5334000">
                <a:moveTo>
                  <a:pt x="152392" y="0"/>
                </a:moveTo>
                <a:lnTo>
                  <a:pt x="5448308" y="0"/>
                </a:lnTo>
                <a:cubicBezTo>
                  <a:pt x="5532472" y="0"/>
                  <a:pt x="5600700" y="68228"/>
                  <a:pt x="5600700" y="152392"/>
                </a:cubicBezTo>
                <a:lnTo>
                  <a:pt x="5600700" y="5181608"/>
                </a:lnTo>
                <a:cubicBezTo>
                  <a:pt x="5600700" y="5265772"/>
                  <a:pt x="5532472" y="5334000"/>
                  <a:pt x="5448308" y="5334000"/>
                </a:cubicBezTo>
                <a:lnTo>
                  <a:pt x="152392" y="5334000"/>
                </a:lnTo>
                <a:cubicBezTo>
                  <a:pt x="68228" y="5334000"/>
                  <a:pt x="0" y="5265772"/>
                  <a:pt x="0" y="5181608"/>
                </a:cubicBezTo>
                <a:lnTo>
                  <a:pt x="0" y="152392"/>
                </a:lnTo>
                <a:cubicBezTo>
                  <a:pt x="0" y="68285"/>
                  <a:pt x="68285" y="0"/>
                  <a:pt x="15239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666750" y="1104900"/>
            <a:ext cx="5314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Matrice de Corrélation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6229350" y="1104900"/>
            <a:ext cx="5581650" cy="2095500"/>
          </a:xfrm>
          <a:custGeom>
            <a:avLst/>
            <a:gdLst/>
            <a:ahLst/>
            <a:cxnLst/>
            <a:rect l="l" t="t" r="r" b="b"/>
            <a:pathLst>
              <a:path w="5581650" h="2095500">
                <a:moveTo>
                  <a:pt x="38100" y="0"/>
                </a:moveTo>
                <a:lnTo>
                  <a:pt x="5429244" y="0"/>
                </a:lnTo>
                <a:cubicBezTo>
                  <a:pt x="5513359" y="0"/>
                  <a:pt x="5581650" y="68291"/>
                  <a:pt x="5581650" y="152406"/>
                </a:cubicBezTo>
                <a:lnTo>
                  <a:pt x="5581650" y="1943094"/>
                </a:lnTo>
                <a:cubicBezTo>
                  <a:pt x="5581650" y="2027209"/>
                  <a:pt x="5513359" y="2095500"/>
                  <a:pt x="5429244" y="2095500"/>
                </a:cubicBezTo>
                <a:lnTo>
                  <a:pt x="38100" y="2095500"/>
                </a:lnTo>
                <a:cubicBezTo>
                  <a:pt x="17072" y="2095500"/>
                  <a:pt x="0" y="2078428"/>
                  <a:pt x="0" y="2057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ECFDF5"/>
              </a:gs>
              <a:gs pos="100000">
                <a:srgbClr val="F0FDFA"/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6229350" y="1104900"/>
            <a:ext cx="38100" cy="2095500"/>
          </a:xfrm>
          <a:custGeom>
            <a:avLst/>
            <a:gdLst/>
            <a:ahLst/>
            <a:cxnLst/>
            <a:rect l="l" t="t" r="r" b="b"/>
            <a:pathLst>
              <a:path w="38100" h="2095500">
                <a:moveTo>
                  <a:pt x="38100" y="0"/>
                </a:moveTo>
                <a:lnTo>
                  <a:pt x="38100" y="0"/>
                </a:lnTo>
                <a:lnTo>
                  <a:pt x="38100" y="2095500"/>
                </a:lnTo>
                <a:lnTo>
                  <a:pt x="38100" y="2095500"/>
                </a:lnTo>
                <a:cubicBezTo>
                  <a:pt x="17072" y="2095500"/>
                  <a:pt x="0" y="2078428"/>
                  <a:pt x="0" y="2057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8" name="Shape 6"/>
          <p:cNvSpPr/>
          <p:nvPr/>
        </p:nvSpPr>
        <p:spPr>
          <a:xfrm>
            <a:off x="6451997" y="134302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40475" y="32147"/>
                </a:moveTo>
                <a:cubicBezTo>
                  <a:pt x="134916" y="32147"/>
                  <a:pt x="129525" y="33654"/>
                  <a:pt x="124804" y="36400"/>
                </a:cubicBezTo>
                <a:cubicBezTo>
                  <a:pt x="119513" y="31042"/>
                  <a:pt x="113351" y="26555"/>
                  <a:pt x="106553" y="23173"/>
                </a:cubicBezTo>
                <a:cubicBezTo>
                  <a:pt x="115997" y="15136"/>
                  <a:pt x="128018" y="10716"/>
                  <a:pt x="140475" y="10716"/>
                </a:cubicBezTo>
                <a:cubicBezTo>
                  <a:pt x="169407" y="10716"/>
                  <a:pt x="192881" y="34156"/>
                  <a:pt x="192881" y="63122"/>
                </a:cubicBezTo>
                <a:cubicBezTo>
                  <a:pt x="192881" y="77019"/>
                  <a:pt x="187356" y="90346"/>
                  <a:pt x="177545" y="100158"/>
                </a:cubicBezTo>
                <a:lnTo>
                  <a:pt x="153736" y="123966"/>
                </a:lnTo>
                <a:cubicBezTo>
                  <a:pt x="143924" y="133778"/>
                  <a:pt x="130597" y="139303"/>
                  <a:pt x="116700" y="139303"/>
                </a:cubicBezTo>
                <a:cubicBezTo>
                  <a:pt x="87768" y="139303"/>
                  <a:pt x="64294" y="115863"/>
                  <a:pt x="64294" y="86897"/>
                </a:cubicBezTo>
                <a:cubicBezTo>
                  <a:pt x="64294" y="86395"/>
                  <a:pt x="64294" y="85892"/>
                  <a:pt x="64327" y="85390"/>
                </a:cubicBezTo>
                <a:cubicBezTo>
                  <a:pt x="64495" y="79463"/>
                  <a:pt x="69417" y="74808"/>
                  <a:pt x="75344" y="74976"/>
                </a:cubicBezTo>
                <a:cubicBezTo>
                  <a:pt x="81271" y="75143"/>
                  <a:pt x="85926" y="80066"/>
                  <a:pt x="85758" y="85993"/>
                </a:cubicBezTo>
                <a:cubicBezTo>
                  <a:pt x="85758" y="86294"/>
                  <a:pt x="85758" y="86596"/>
                  <a:pt x="85758" y="86864"/>
                </a:cubicBezTo>
                <a:cubicBezTo>
                  <a:pt x="85758" y="103975"/>
                  <a:pt x="99622" y="117838"/>
                  <a:pt x="116733" y="117838"/>
                </a:cubicBezTo>
                <a:cubicBezTo>
                  <a:pt x="124937" y="117838"/>
                  <a:pt x="132807" y="114590"/>
                  <a:pt x="138633" y="108764"/>
                </a:cubicBezTo>
                <a:lnTo>
                  <a:pt x="162442" y="84955"/>
                </a:lnTo>
                <a:cubicBezTo>
                  <a:pt x="168235" y="79162"/>
                  <a:pt x="171517" y="71259"/>
                  <a:pt x="171517" y="63055"/>
                </a:cubicBezTo>
                <a:cubicBezTo>
                  <a:pt x="171517" y="45943"/>
                  <a:pt x="157654" y="32080"/>
                  <a:pt x="140542" y="32080"/>
                </a:cubicBezTo>
                <a:close/>
                <a:moveTo>
                  <a:pt x="92154" y="58032"/>
                </a:moveTo>
                <a:cubicBezTo>
                  <a:pt x="91518" y="57764"/>
                  <a:pt x="90882" y="57396"/>
                  <a:pt x="90313" y="56994"/>
                </a:cubicBezTo>
                <a:cubicBezTo>
                  <a:pt x="86093" y="54817"/>
                  <a:pt x="81271" y="53578"/>
                  <a:pt x="76215" y="53578"/>
                </a:cubicBezTo>
                <a:cubicBezTo>
                  <a:pt x="68011" y="53578"/>
                  <a:pt x="60141" y="56826"/>
                  <a:pt x="54315" y="62653"/>
                </a:cubicBezTo>
                <a:lnTo>
                  <a:pt x="30506" y="86462"/>
                </a:lnTo>
                <a:cubicBezTo>
                  <a:pt x="24713" y="92255"/>
                  <a:pt x="21431" y="100158"/>
                  <a:pt x="21431" y="108362"/>
                </a:cubicBezTo>
                <a:cubicBezTo>
                  <a:pt x="21431" y="125473"/>
                  <a:pt x="35295" y="139337"/>
                  <a:pt x="52406" y="139337"/>
                </a:cubicBezTo>
                <a:cubicBezTo>
                  <a:pt x="57931" y="139337"/>
                  <a:pt x="63323" y="137863"/>
                  <a:pt x="68044" y="135117"/>
                </a:cubicBezTo>
                <a:cubicBezTo>
                  <a:pt x="73335" y="140475"/>
                  <a:pt x="79497" y="144962"/>
                  <a:pt x="86328" y="148344"/>
                </a:cubicBezTo>
                <a:cubicBezTo>
                  <a:pt x="76885" y="156348"/>
                  <a:pt x="64897" y="160801"/>
                  <a:pt x="52406" y="160801"/>
                </a:cubicBezTo>
                <a:cubicBezTo>
                  <a:pt x="23474" y="160801"/>
                  <a:pt x="0" y="137361"/>
                  <a:pt x="0" y="108395"/>
                </a:cubicBezTo>
                <a:cubicBezTo>
                  <a:pt x="0" y="94498"/>
                  <a:pt x="5525" y="81171"/>
                  <a:pt x="15337" y="71359"/>
                </a:cubicBezTo>
                <a:lnTo>
                  <a:pt x="39146" y="47551"/>
                </a:lnTo>
                <a:cubicBezTo>
                  <a:pt x="48957" y="37739"/>
                  <a:pt x="62285" y="32214"/>
                  <a:pt x="76181" y="32214"/>
                </a:cubicBezTo>
                <a:cubicBezTo>
                  <a:pt x="105181" y="32214"/>
                  <a:pt x="128588" y="55855"/>
                  <a:pt x="128588" y="84754"/>
                </a:cubicBezTo>
                <a:cubicBezTo>
                  <a:pt x="128588" y="85189"/>
                  <a:pt x="128588" y="85625"/>
                  <a:pt x="128588" y="86060"/>
                </a:cubicBezTo>
                <a:cubicBezTo>
                  <a:pt x="128454" y="91987"/>
                  <a:pt x="123531" y="96642"/>
                  <a:pt x="117604" y="96508"/>
                </a:cubicBezTo>
                <a:cubicBezTo>
                  <a:pt x="111677" y="96374"/>
                  <a:pt x="107022" y="91451"/>
                  <a:pt x="107156" y="85524"/>
                </a:cubicBezTo>
                <a:cubicBezTo>
                  <a:pt x="107156" y="85256"/>
                  <a:pt x="107156" y="85022"/>
                  <a:pt x="107156" y="84754"/>
                </a:cubicBezTo>
                <a:cubicBezTo>
                  <a:pt x="107156" y="73469"/>
                  <a:pt x="101129" y="63557"/>
                  <a:pt x="92154" y="58099"/>
                </a:cubicBezTo>
                <a:close/>
              </a:path>
            </a:pathLst>
          </a:custGeom>
          <a:solidFill>
            <a:srgbClr val="009966"/>
          </a:solidFill>
          <a:ln/>
        </p:spPr>
      </p:sp>
      <p:sp>
        <p:nvSpPr>
          <p:cNvPr id="9" name="Text 7"/>
          <p:cNvSpPr/>
          <p:nvPr/>
        </p:nvSpPr>
        <p:spPr>
          <a:xfrm>
            <a:off x="6657975" y="1295400"/>
            <a:ext cx="504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Corrélations Fortes avec le Prix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438900" y="1676400"/>
            <a:ext cx="5181600" cy="609600"/>
          </a:xfrm>
          <a:custGeom>
            <a:avLst/>
            <a:gdLst/>
            <a:ahLst/>
            <a:cxnLst/>
            <a:rect l="l" t="t" r="r" b="b"/>
            <a:pathLst>
              <a:path w="5181600" h="609600">
                <a:moveTo>
                  <a:pt x="114300" y="0"/>
                </a:moveTo>
                <a:lnTo>
                  <a:pt x="5067300" y="0"/>
                </a:lnTo>
                <a:cubicBezTo>
                  <a:pt x="5130384" y="0"/>
                  <a:pt x="5181600" y="51216"/>
                  <a:pt x="5181600" y="114300"/>
                </a:cubicBezTo>
                <a:lnTo>
                  <a:pt x="5181600" y="495300"/>
                </a:lnTo>
                <a:cubicBezTo>
                  <a:pt x="5181600" y="558384"/>
                  <a:pt x="5130384" y="609600"/>
                  <a:pt x="5067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6553200" y="1809750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sqft_living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807065" y="1790700"/>
            <a:ext cx="790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996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ρ ≈ 0.70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553200" y="2095500"/>
            <a:ext cx="4953000" cy="76200"/>
          </a:xfrm>
          <a:custGeom>
            <a:avLst/>
            <a:gdLst/>
            <a:ahLst/>
            <a:cxnLst/>
            <a:rect l="l" t="t" r="r" b="b"/>
            <a:pathLst>
              <a:path w="4953000" h="76200">
                <a:moveTo>
                  <a:pt x="38100" y="0"/>
                </a:moveTo>
                <a:lnTo>
                  <a:pt x="4914900" y="0"/>
                </a:lnTo>
                <a:cubicBezTo>
                  <a:pt x="4935928" y="0"/>
                  <a:pt x="4953000" y="17072"/>
                  <a:pt x="4953000" y="38100"/>
                </a:cubicBezTo>
                <a:lnTo>
                  <a:pt x="4953000" y="38100"/>
                </a:lnTo>
                <a:cubicBezTo>
                  <a:pt x="4953000" y="59128"/>
                  <a:pt x="4935928" y="76200"/>
                  <a:pt x="49149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2E8F0"/>
          </a:solidFill>
          <a:ln/>
        </p:spPr>
      </p:sp>
      <p:sp>
        <p:nvSpPr>
          <p:cNvPr id="14" name="Shape 12"/>
          <p:cNvSpPr/>
          <p:nvPr/>
        </p:nvSpPr>
        <p:spPr>
          <a:xfrm>
            <a:off x="6553200" y="2095500"/>
            <a:ext cx="3467100" cy="76200"/>
          </a:xfrm>
          <a:custGeom>
            <a:avLst/>
            <a:gdLst/>
            <a:ahLst/>
            <a:cxnLst/>
            <a:rect l="l" t="t" r="r" b="b"/>
            <a:pathLst>
              <a:path w="3467100" h="76200">
                <a:moveTo>
                  <a:pt x="38100" y="0"/>
                </a:moveTo>
                <a:lnTo>
                  <a:pt x="3429000" y="0"/>
                </a:lnTo>
                <a:cubicBezTo>
                  <a:pt x="3450028" y="0"/>
                  <a:pt x="3467100" y="17072"/>
                  <a:pt x="3467100" y="38100"/>
                </a:cubicBezTo>
                <a:lnTo>
                  <a:pt x="3467100" y="38100"/>
                </a:lnTo>
                <a:cubicBezTo>
                  <a:pt x="3467100" y="59128"/>
                  <a:pt x="3450028" y="76200"/>
                  <a:pt x="34290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15" name="Shape 13"/>
          <p:cNvSpPr/>
          <p:nvPr/>
        </p:nvSpPr>
        <p:spPr>
          <a:xfrm>
            <a:off x="6438900" y="2400300"/>
            <a:ext cx="5181600" cy="609600"/>
          </a:xfrm>
          <a:custGeom>
            <a:avLst/>
            <a:gdLst/>
            <a:ahLst/>
            <a:cxnLst/>
            <a:rect l="l" t="t" r="r" b="b"/>
            <a:pathLst>
              <a:path w="5181600" h="609600">
                <a:moveTo>
                  <a:pt x="114300" y="0"/>
                </a:moveTo>
                <a:lnTo>
                  <a:pt x="5067300" y="0"/>
                </a:lnTo>
                <a:cubicBezTo>
                  <a:pt x="5130384" y="0"/>
                  <a:pt x="5181600" y="51216"/>
                  <a:pt x="5181600" y="114300"/>
                </a:cubicBezTo>
                <a:lnTo>
                  <a:pt x="5181600" y="495300"/>
                </a:lnTo>
                <a:cubicBezTo>
                  <a:pt x="5181600" y="558384"/>
                  <a:pt x="5130384" y="609600"/>
                  <a:pt x="5067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6553200" y="2533650"/>
            <a:ext cx="49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grade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807065" y="2514600"/>
            <a:ext cx="790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996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ρ ≈ 0.67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553200" y="2819400"/>
            <a:ext cx="4953000" cy="76200"/>
          </a:xfrm>
          <a:custGeom>
            <a:avLst/>
            <a:gdLst/>
            <a:ahLst/>
            <a:cxnLst/>
            <a:rect l="l" t="t" r="r" b="b"/>
            <a:pathLst>
              <a:path w="4953000" h="76200">
                <a:moveTo>
                  <a:pt x="38100" y="0"/>
                </a:moveTo>
                <a:lnTo>
                  <a:pt x="4914900" y="0"/>
                </a:lnTo>
                <a:cubicBezTo>
                  <a:pt x="4935928" y="0"/>
                  <a:pt x="4953000" y="17072"/>
                  <a:pt x="4953000" y="38100"/>
                </a:cubicBezTo>
                <a:lnTo>
                  <a:pt x="4953000" y="38100"/>
                </a:lnTo>
                <a:cubicBezTo>
                  <a:pt x="4953000" y="59128"/>
                  <a:pt x="4935928" y="76200"/>
                  <a:pt x="49149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2E8F0"/>
          </a:solidFill>
          <a:ln/>
        </p:spPr>
      </p:sp>
      <p:sp>
        <p:nvSpPr>
          <p:cNvPr id="19" name="Shape 17"/>
          <p:cNvSpPr/>
          <p:nvPr/>
        </p:nvSpPr>
        <p:spPr>
          <a:xfrm>
            <a:off x="6553200" y="2819400"/>
            <a:ext cx="3314700" cy="76200"/>
          </a:xfrm>
          <a:custGeom>
            <a:avLst/>
            <a:gdLst/>
            <a:ahLst/>
            <a:cxnLst/>
            <a:rect l="l" t="t" r="r" b="b"/>
            <a:pathLst>
              <a:path w="3314700" h="76200">
                <a:moveTo>
                  <a:pt x="38100" y="0"/>
                </a:moveTo>
                <a:lnTo>
                  <a:pt x="3276600" y="0"/>
                </a:lnTo>
                <a:cubicBezTo>
                  <a:pt x="3297628" y="0"/>
                  <a:pt x="3314700" y="17072"/>
                  <a:pt x="3314700" y="38100"/>
                </a:cubicBezTo>
                <a:lnTo>
                  <a:pt x="3314700" y="38100"/>
                </a:lnTo>
                <a:cubicBezTo>
                  <a:pt x="3314700" y="59128"/>
                  <a:pt x="3297628" y="76200"/>
                  <a:pt x="32766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20" name="Shape 18"/>
          <p:cNvSpPr/>
          <p:nvPr/>
        </p:nvSpPr>
        <p:spPr>
          <a:xfrm>
            <a:off x="6229350" y="3352800"/>
            <a:ext cx="5581650" cy="2286000"/>
          </a:xfrm>
          <a:custGeom>
            <a:avLst/>
            <a:gdLst/>
            <a:ahLst/>
            <a:cxnLst/>
            <a:rect l="l" t="t" r="r" b="b"/>
            <a:pathLst>
              <a:path w="5581650" h="2286000">
                <a:moveTo>
                  <a:pt x="38100" y="0"/>
                </a:moveTo>
                <a:lnTo>
                  <a:pt x="5429242" y="0"/>
                </a:lnTo>
                <a:cubicBezTo>
                  <a:pt x="5513415" y="0"/>
                  <a:pt x="5581650" y="68235"/>
                  <a:pt x="5581650" y="152408"/>
                </a:cubicBezTo>
                <a:lnTo>
                  <a:pt x="5581650" y="2133592"/>
                </a:lnTo>
                <a:cubicBezTo>
                  <a:pt x="5581650" y="2217765"/>
                  <a:pt x="5513415" y="2286000"/>
                  <a:pt x="5429242" y="2286000"/>
                </a:cubicBezTo>
                <a:lnTo>
                  <a:pt x="38100" y="2286000"/>
                </a:lnTo>
                <a:cubicBezTo>
                  <a:pt x="17072" y="2286000"/>
                  <a:pt x="0" y="2268928"/>
                  <a:pt x="0" y="2247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EF2F2"/>
              </a:gs>
              <a:gs pos="100000">
                <a:srgbClr val="FFF1F2"/>
              </a:gs>
            </a:gsLst>
            <a:lin ang="2700000" scaled="1"/>
          </a:gradFill>
          <a:ln/>
        </p:spPr>
      </p:sp>
      <p:sp>
        <p:nvSpPr>
          <p:cNvPr id="21" name="Shape 19"/>
          <p:cNvSpPr/>
          <p:nvPr/>
        </p:nvSpPr>
        <p:spPr>
          <a:xfrm>
            <a:off x="6229350" y="3352800"/>
            <a:ext cx="38100" cy="2286000"/>
          </a:xfrm>
          <a:custGeom>
            <a:avLst/>
            <a:gdLst/>
            <a:ahLst/>
            <a:cxnLst/>
            <a:rect l="l" t="t" r="r" b="b"/>
            <a:pathLst>
              <a:path w="38100" h="2286000">
                <a:moveTo>
                  <a:pt x="38100" y="0"/>
                </a:moveTo>
                <a:lnTo>
                  <a:pt x="38100" y="0"/>
                </a:lnTo>
                <a:lnTo>
                  <a:pt x="38100" y="2286000"/>
                </a:lnTo>
                <a:lnTo>
                  <a:pt x="38100" y="2286000"/>
                </a:lnTo>
                <a:cubicBezTo>
                  <a:pt x="17072" y="2286000"/>
                  <a:pt x="0" y="2268928"/>
                  <a:pt x="0" y="2247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2" name="Shape 20"/>
          <p:cNvSpPr/>
          <p:nvPr/>
        </p:nvSpPr>
        <p:spPr>
          <a:xfrm>
            <a:off x="6462713" y="35909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E7000B"/>
          </a:solidFill>
          <a:ln/>
        </p:spPr>
      </p:sp>
      <p:sp>
        <p:nvSpPr>
          <p:cNvPr id="23" name="Text 21"/>
          <p:cNvSpPr/>
          <p:nvPr/>
        </p:nvSpPr>
        <p:spPr>
          <a:xfrm>
            <a:off x="6657975" y="3543300"/>
            <a:ext cx="504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Risque de Multicolinéarité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38900" y="3924300"/>
            <a:ext cx="5181600" cy="723900"/>
          </a:xfrm>
          <a:custGeom>
            <a:avLst/>
            <a:gdLst/>
            <a:ahLst/>
            <a:cxnLst/>
            <a:rect l="l" t="t" r="r" b="b"/>
            <a:pathLst>
              <a:path w="5181600" h="723900">
                <a:moveTo>
                  <a:pt x="114297" y="0"/>
                </a:moveTo>
                <a:lnTo>
                  <a:pt x="5067303" y="0"/>
                </a:lnTo>
                <a:cubicBezTo>
                  <a:pt x="5130428" y="0"/>
                  <a:pt x="5181600" y="51172"/>
                  <a:pt x="5181600" y="114297"/>
                </a:cubicBezTo>
                <a:lnTo>
                  <a:pt x="5181600" y="609603"/>
                </a:lnTo>
                <a:cubicBezTo>
                  <a:pt x="5181600" y="672728"/>
                  <a:pt x="5130428" y="723900"/>
                  <a:pt x="5067303" y="723900"/>
                </a:cubicBezTo>
                <a:lnTo>
                  <a:pt x="114297" y="723900"/>
                </a:lnTo>
                <a:cubicBezTo>
                  <a:pt x="51172" y="723900"/>
                  <a:pt x="0" y="672728"/>
                  <a:pt x="0" y="6096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25" name="Text 23"/>
          <p:cNvSpPr/>
          <p:nvPr/>
        </p:nvSpPr>
        <p:spPr>
          <a:xfrm>
            <a:off x="6553200" y="4057650"/>
            <a:ext cx="1876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sqft_living ↔ sqft_above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877074" y="4038600"/>
            <a:ext cx="714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700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ρ ≈ 0.88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553200" y="434340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Corrélations élevées entre variables explicatives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38900" y="4724400"/>
            <a:ext cx="5181600" cy="723900"/>
          </a:xfrm>
          <a:custGeom>
            <a:avLst/>
            <a:gdLst/>
            <a:ahLst/>
            <a:cxnLst/>
            <a:rect l="l" t="t" r="r" b="b"/>
            <a:pathLst>
              <a:path w="5181600" h="723900">
                <a:moveTo>
                  <a:pt x="114297" y="0"/>
                </a:moveTo>
                <a:lnTo>
                  <a:pt x="5067303" y="0"/>
                </a:lnTo>
                <a:cubicBezTo>
                  <a:pt x="5130428" y="0"/>
                  <a:pt x="5181600" y="51172"/>
                  <a:pt x="5181600" y="114297"/>
                </a:cubicBezTo>
                <a:lnTo>
                  <a:pt x="5181600" y="609603"/>
                </a:lnTo>
                <a:cubicBezTo>
                  <a:pt x="5181600" y="672728"/>
                  <a:pt x="5130428" y="723900"/>
                  <a:pt x="5067303" y="723900"/>
                </a:cubicBezTo>
                <a:lnTo>
                  <a:pt x="114297" y="723900"/>
                </a:lnTo>
                <a:cubicBezTo>
                  <a:pt x="51172" y="723900"/>
                  <a:pt x="0" y="672728"/>
                  <a:pt x="0" y="6096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29" name="Text 27"/>
          <p:cNvSpPr/>
          <p:nvPr/>
        </p:nvSpPr>
        <p:spPr>
          <a:xfrm>
            <a:off x="6553200" y="4857750"/>
            <a:ext cx="148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sqft_living ↔ grade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877074" y="4838700"/>
            <a:ext cx="714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700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ρ ≈ 0.76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553200" y="514350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Nécessite une attention particulière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29338" y="5726430"/>
            <a:ext cx="5748338" cy="833967"/>
          </a:xfrm>
          <a:custGeom>
            <a:avLst/>
            <a:gdLst/>
            <a:ahLst/>
            <a:cxnLst/>
            <a:rect l="l" t="t" r="r" b="b"/>
            <a:pathLst>
              <a:path w="5748338" h="833967">
                <a:moveTo>
                  <a:pt x="117313" y="0"/>
                </a:moveTo>
                <a:lnTo>
                  <a:pt x="5631024" y="0"/>
                </a:lnTo>
                <a:cubicBezTo>
                  <a:pt x="5695815" y="0"/>
                  <a:pt x="5748338" y="86165"/>
                  <a:pt x="5748338" y="192454"/>
                </a:cubicBezTo>
                <a:lnTo>
                  <a:pt x="5748338" y="641512"/>
                </a:lnTo>
                <a:cubicBezTo>
                  <a:pt x="5748338" y="747802"/>
                  <a:pt x="5695815" y="833967"/>
                  <a:pt x="5631024" y="833967"/>
                </a:cubicBezTo>
                <a:lnTo>
                  <a:pt x="117313" y="833967"/>
                </a:lnTo>
                <a:cubicBezTo>
                  <a:pt x="52523" y="833967"/>
                  <a:pt x="0" y="747802"/>
                  <a:pt x="0" y="641512"/>
                </a:cubicBezTo>
                <a:lnTo>
                  <a:pt x="0" y="192454"/>
                </a:lnTo>
                <a:cubicBezTo>
                  <a:pt x="0" y="86236"/>
                  <a:pt x="52566" y="0"/>
                  <a:pt x="117313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33" name="Shape 31"/>
          <p:cNvSpPr/>
          <p:nvPr/>
        </p:nvSpPr>
        <p:spPr>
          <a:xfrm>
            <a:off x="6451997" y="5886238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76286" y="100013"/>
                </a:moveTo>
                <a:cubicBezTo>
                  <a:pt x="78187" y="94204"/>
                  <a:pt x="81989" y="88943"/>
                  <a:pt x="86287" y="84412"/>
                </a:cubicBezTo>
                <a:cubicBezTo>
                  <a:pt x="94804" y="75452"/>
                  <a:pt x="100012" y="63341"/>
                  <a:pt x="100012" y="50006"/>
                </a:cubicBezTo>
                <a:cubicBezTo>
                  <a:pt x="100012" y="22399"/>
                  <a:pt x="77614" y="0"/>
                  <a:pt x="50006" y="0"/>
                </a:cubicBezTo>
                <a:cubicBezTo>
                  <a:pt x="22399" y="0"/>
                  <a:pt x="0" y="22399"/>
                  <a:pt x="0" y="50006"/>
                </a:cubicBezTo>
                <a:cubicBezTo>
                  <a:pt x="0" y="63341"/>
                  <a:pt x="5209" y="75452"/>
                  <a:pt x="13726" y="84412"/>
                </a:cubicBezTo>
                <a:cubicBezTo>
                  <a:pt x="18023" y="88943"/>
                  <a:pt x="21852" y="94204"/>
                  <a:pt x="23727" y="100013"/>
                </a:cubicBezTo>
                <a:lnTo>
                  <a:pt x="76260" y="100013"/>
                </a:lnTo>
                <a:close/>
                <a:moveTo>
                  <a:pt x="75009" y="112514"/>
                </a:moveTo>
                <a:lnTo>
                  <a:pt x="25003" y="112514"/>
                </a:lnTo>
                <a:lnTo>
                  <a:pt x="25003" y="116681"/>
                </a:lnTo>
                <a:cubicBezTo>
                  <a:pt x="25003" y="128193"/>
                  <a:pt x="34327" y="137517"/>
                  <a:pt x="45839" y="137517"/>
                </a:cubicBezTo>
                <a:lnTo>
                  <a:pt x="54173" y="137517"/>
                </a:lnTo>
                <a:cubicBezTo>
                  <a:pt x="65685" y="137517"/>
                  <a:pt x="75009" y="128193"/>
                  <a:pt x="75009" y="116681"/>
                </a:cubicBezTo>
                <a:lnTo>
                  <a:pt x="75009" y="112514"/>
                </a:lnTo>
                <a:close/>
                <a:moveTo>
                  <a:pt x="47923" y="29170"/>
                </a:moveTo>
                <a:cubicBezTo>
                  <a:pt x="37557" y="29170"/>
                  <a:pt x="29170" y="37557"/>
                  <a:pt x="29170" y="47923"/>
                </a:cubicBezTo>
                <a:cubicBezTo>
                  <a:pt x="29170" y="51387"/>
                  <a:pt x="26384" y="54173"/>
                  <a:pt x="22920" y="54173"/>
                </a:cubicBezTo>
                <a:cubicBezTo>
                  <a:pt x="19456" y="54173"/>
                  <a:pt x="16669" y="51387"/>
                  <a:pt x="16669" y="47923"/>
                </a:cubicBezTo>
                <a:cubicBezTo>
                  <a:pt x="16669" y="30655"/>
                  <a:pt x="30655" y="16669"/>
                  <a:pt x="47923" y="16669"/>
                </a:cubicBezTo>
                <a:cubicBezTo>
                  <a:pt x="51387" y="16669"/>
                  <a:pt x="54173" y="19456"/>
                  <a:pt x="54173" y="22920"/>
                </a:cubicBezTo>
                <a:cubicBezTo>
                  <a:pt x="54173" y="26384"/>
                  <a:pt x="51387" y="29170"/>
                  <a:pt x="47923" y="29170"/>
                </a:cubicBezTo>
                <a:close/>
              </a:path>
            </a:pathLst>
          </a:custGeom>
          <a:solidFill>
            <a:srgbClr val="193CB8"/>
          </a:solidFill>
          <a:ln/>
        </p:spPr>
      </p:sp>
      <p:sp>
        <p:nvSpPr>
          <p:cNvPr id="34" name="Text 32"/>
          <p:cNvSpPr/>
          <p:nvPr/>
        </p:nvSpPr>
        <p:spPr>
          <a:xfrm>
            <a:off x="6644878" y="5952913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93C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Implication :</a:t>
            </a:r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193C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Fortes corrélation bivariée ne garantit pas</a:t>
            </a:r>
            <a:pPr algn="ctr">
              <a:lnSpc>
                <a:spcPct val="120000"/>
              </a:lnSpc>
            </a:pPr>
            <a:r>
              <a:rPr lang="en-US" sz="1200" b="1" dirty="0">
                <a:solidFill>
                  <a:srgbClr val="193C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</a:t>
            </a:r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193C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une multicolinéarité sévère → </a:t>
            </a:r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193CB8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verification necessaire via le VIF</a:t>
            </a:r>
            <a:endParaRPr lang="en-US" sz="1600" dirty="0"/>
          </a:p>
        </p:txBody>
      </p:sp>
      <p:pic>
        <p:nvPicPr>
          <p:cNvPr id="35" name="Image 0" descr="https://kimi-img.moonshot.cn/pub/slides/26-02-07-09:04:16-d638v46fajacle8gea6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4632" y="1463706"/>
            <a:ext cx="5193436" cy="4616388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9026" y="1046833"/>
            <a:ext cx="5613193" cy="2526839"/>
          </a:xfrm>
          <a:custGeom>
            <a:avLst/>
            <a:gdLst/>
            <a:ahLst/>
            <a:cxnLst/>
            <a:rect l="l" t="t" r="r" b="b"/>
            <a:pathLst>
              <a:path w="5613193" h="2526839">
                <a:moveTo>
                  <a:pt x="36098" y="0"/>
                </a:moveTo>
                <a:lnTo>
                  <a:pt x="5468810" y="0"/>
                </a:lnTo>
                <a:cubicBezTo>
                  <a:pt x="5548550" y="0"/>
                  <a:pt x="5613193" y="64643"/>
                  <a:pt x="5613193" y="144384"/>
                </a:cubicBezTo>
                <a:lnTo>
                  <a:pt x="5613193" y="2382456"/>
                </a:lnTo>
                <a:cubicBezTo>
                  <a:pt x="5613193" y="2462197"/>
                  <a:pt x="5548550" y="2526839"/>
                  <a:pt x="5468810" y="2526839"/>
                </a:cubicBezTo>
                <a:lnTo>
                  <a:pt x="36098" y="2526839"/>
                </a:lnTo>
                <a:cubicBezTo>
                  <a:pt x="16161" y="2526839"/>
                  <a:pt x="0" y="2510678"/>
                  <a:pt x="0" y="2490742"/>
                </a:cubicBezTo>
                <a:lnTo>
                  <a:pt x="0" y="36098"/>
                </a:lnTo>
                <a:cubicBezTo>
                  <a:pt x="0" y="16175"/>
                  <a:pt x="16175" y="0"/>
                  <a:pt x="36098" y="0"/>
                </a:cubicBezTo>
                <a:close/>
              </a:path>
            </a:pathLst>
          </a:custGeom>
          <a:gradFill rotWithShape="1" flip="none">
            <a:gsLst>
              <a:gs pos="0">
                <a:srgbClr val="EFF6FF"/>
              </a:gs>
              <a:gs pos="100000">
                <a:srgbClr val="EEF2FF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379026" y="1046833"/>
            <a:ext cx="36098" cy="2526839"/>
          </a:xfrm>
          <a:custGeom>
            <a:avLst/>
            <a:gdLst/>
            <a:ahLst/>
            <a:cxnLst/>
            <a:rect l="l" t="t" r="r" b="b"/>
            <a:pathLst>
              <a:path w="36098" h="2526839">
                <a:moveTo>
                  <a:pt x="36098" y="0"/>
                </a:moveTo>
                <a:lnTo>
                  <a:pt x="36098" y="0"/>
                </a:lnTo>
                <a:lnTo>
                  <a:pt x="36098" y="2526839"/>
                </a:lnTo>
                <a:lnTo>
                  <a:pt x="36098" y="2526839"/>
                </a:lnTo>
                <a:cubicBezTo>
                  <a:pt x="16161" y="2526839"/>
                  <a:pt x="0" y="2510678"/>
                  <a:pt x="0" y="2490742"/>
                </a:cubicBezTo>
                <a:lnTo>
                  <a:pt x="0" y="36098"/>
                </a:lnTo>
                <a:cubicBezTo>
                  <a:pt x="0" y="16161"/>
                  <a:pt x="16161" y="0"/>
                  <a:pt x="36098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4" name="Shape 2"/>
          <p:cNvSpPr/>
          <p:nvPr/>
        </p:nvSpPr>
        <p:spPr>
          <a:xfrm>
            <a:off x="600124" y="1272444"/>
            <a:ext cx="162440" cy="162440"/>
          </a:xfrm>
          <a:custGeom>
            <a:avLst/>
            <a:gdLst/>
            <a:ahLst/>
            <a:cxnLst/>
            <a:rect l="l" t="t" r="r" b="b"/>
            <a:pathLst>
              <a:path w="162440" h="162440">
                <a:moveTo>
                  <a:pt x="20908" y="72495"/>
                </a:moveTo>
                <a:cubicBezTo>
                  <a:pt x="25127" y="42989"/>
                  <a:pt x="50540" y="20305"/>
                  <a:pt x="81220" y="20305"/>
                </a:cubicBezTo>
                <a:cubicBezTo>
                  <a:pt x="98035" y="20305"/>
                  <a:pt x="113264" y="27126"/>
                  <a:pt x="124304" y="38135"/>
                </a:cubicBezTo>
                <a:cubicBezTo>
                  <a:pt x="124368" y="38199"/>
                  <a:pt x="124431" y="38262"/>
                  <a:pt x="124495" y="38326"/>
                </a:cubicBezTo>
                <a:lnTo>
                  <a:pt x="126906" y="40610"/>
                </a:lnTo>
                <a:lnTo>
                  <a:pt x="111709" y="40610"/>
                </a:lnTo>
                <a:cubicBezTo>
                  <a:pt x="106093" y="40610"/>
                  <a:pt x="101557" y="45147"/>
                  <a:pt x="101557" y="50762"/>
                </a:cubicBezTo>
                <a:cubicBezTo>
                  <a:pt x="101557" y="56378"/>
                  <a:pt x="106093" y="60915"/>
                  <a:pt x="111709" y="60915"/>
                </a:cubicBezTo>
                <a:lnTo>
                  <a:pt x="152319" y="60915"/>
                </a:lnTo>
                <a:cubicBezTo>
                  <a:pt x="157935" y="60915"/>
                  <a:pt x="162471" y="56378"/>
                  <a:pt x="162471" y="50762"/>
                </a:cubicBezTo>
                <a:lnTo>
                  <a:pt x="162471" y="10152"/>
                </a:lnTo>
                <a:cubicBezTo>
                  <a:pt x="162471" y="4537"/>
                  <a:pt x="157935" y="0"/>
                  <a:pt x="152319" y="0"/>
                </a:cubicBezTo>
                <a:cubicBezTo>
                  <a:pt x="146703" y="0"/>
                  <a:pt x="142166" y="4537"/>
                  <a:pt x="142166" y="10152"/>
                </a:cubicBezTo>
                <a:lnTo>
                  <a:pt x="142166" y="27094"/>
                </a:lnTo>
                <a:lnTo>
                  <a:pt x="138581" y="23700"/>
                </a:lnTo>
                <a:cubicBezTo>
                  <a:pt x="123892" y="9074"/>
                  <a:pt x="103587" y="0"/>
                  <a:pt x="81220" y="0"/>
                </a:cubicBezTo>
                <a:cubicBezTo>
                  <a:pt x="40293" y="0"/>
                  <a:pt x="6440" y="30267"/>
                  <a:pt x="825" y="69640"/>
                </a:cubicBezTo>
                <a:cubicBezTo>
                  <a:pt x="32" y="75192"/>
                  <a:pt x="3871" y="80331"/>
                  <a:pt x="9423" y="81125"/>
                </a:cubicBezTo>
                <a:cubicBezTo>
                  <a:pt x="14975" y="81918"/>
                  <a:pt x="20115" y="78047"/>
                  <a:pt x="20908" y="72527"/>
                </a:cubicBezTo>
                <a:close/>
                <a:moveTo>
                  <a:pt x="161615" y="92800"/>
                </a:moveTo>
                <a:cubicBezTo>
                  <a:pt x="162408" y="87248"/>
                  <a:pt x="158537" y="82108"/>
                  <a:pt x="153017" y="81315"/>
                </a:cubicBezTo>
                <a:cubicBezTo>
                  <a:pt x="147496" y="80522"/>
                  <a:pt x="142325" y="84392"/>
                  <a:pt x="141532" y="89913"/>
                </a:cubicBezTo>
                <a:cubicBezTo>
                  <a:pt x="137312" y="119419"/>
                  <a:pt x="111899" y="142103"/>
                  <a:pt x="81220" y="142103"/>
                </a:cubicBezTo>
                <a:cubicBezTo>
                  <a:pt x="64405" y="142103"/>
                  <a:pt x="49176" y="135282"/>
                  <a:pt x="38135" y="124273"/>
                </a:cubicBezTo>
                <a:cubicBezTo>
                  <a:pt x="38072" y="124209"/>
                  <a:pt x="38008" y="124146"/>
                  <a:pt x="37945" y="124082"/>
                </a:cubicBezTo>
                <a:lnTo>
                  <a:pt x="35534" y="121798"/>
                </a:lnTo>
                <a:lnTo>
                  <a:pt x="50731" y="121798"/>
                </a:lnTo>
                <a:cubicBezTo>
                  <a:pt x="56346" y="121798"/>
                  <a:pt x="60883" y="117261"/>
                  <a:pt x="60883" y="111646"/>
                </a:cubicBezTo>
                <a:cubicBezTo>
                  <a:pt x="60883" y="106030"/>
                  <a:pt x="56346" y="101493"/>
                  <a:pt x="50731" y="101493"/>
                </a:cubicBezTo>
                <a:lnTo>
                  <a:pt x="10152" y="101525"/>
                </a:lnTo>
                <a:cubicBezTo>
                  <a:pt x="7456" y="101525"/>
                  <a:pt x="4854" y="102603"/>
                  <a:pt x="2951" y="104539"/>
                </a:cubicBezTo>
                <a:cubicBezTo>
                  <a:pt x="1047" y="106474"/>
                  <a:pt x="-32" y="109044"/>
                  <a:pt x="0" y="111772"/>
                </a:cubicBezTo>
                <a:lnTo>
                  <a:pt x="317" y="152065"/>
                </a:lnTo>
                <a:cubicBezTo>
                  <a:pt x="349" y="157681"/>
                  <a:pt x="4949" y="162186"/>
                  <a:pt x="10565" y="162122"/>
                </a:cubicBezTo>
                <a:cubicBezTo>
                  <a:pt x="16181" y="162059"/>
                  <a:pt x="20686" y="157490"/>
                  <a:pt x="20622" y="151875"/>
                </a:cubicBezTo>
                <a:lnTo>
                  <a:pt x="20495" y="135536"/>
                </a:lnTo>
                <a:lnTo>
                  <a:pt x="23890" y="138740"/>
                </a:lnTo>
                <a:cubicBezTo>
                  <a:pt x="38579" y="153366"/>
                  <a:pt x="58853" y="162440"/>
                  <a:pt x="81220" y="162440"/>
                </a:cubicBezTo>
                <a:cubicBezTo>
                  <a:pt x="122147" y="162440"/>
                  <a:pt x="155999" y="132173"/>
                  <a:pt x="161615" y="92800"/>
                </a:cubicBez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5" name="Text 3"/>
          <p:cNvSpPr/>
          <p:nvPr/>
        </p:nvSpPr>
        <p:spPr>
          <a:xfrm>
            <a:off x="785125" y="1227322"/>
            <a:ext cx="5107825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9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Formulation Matricielle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77563" y="1588299"/>
            <a:ext cx="5234167" cy="1804885"/>
          </a:xfrm>
          <a:custGeom>
            <a:avLst/>
            <a:gdLst/>
            <a:ahLst/>
            <a:cxnLst/>
            <a:rect l="l" t="t" r="r" b="b"/>
            <a:pathLst>
              <a:path w="5234167" h="1804885">
                <a:moveTo>
                  <a:pt x="108293" y="0"/>
                </a:moveTo>
                <a:lnTo>
                  <a:pt x="5125874" y="0"/>
                </a:lnTo>
                <a:cubicBezTo>
                  <a:pt x="5185683" y="0"/>
                  <a:pt x="5234167" y="48484"/>
                  <a:pt x="5234167" y="108293"/>
                </a:cubicBezTo>
                <a:lnTo>
                  <a:pt x="5234167" y="1696592"/>
                </a:lnTo>
                <a:cubicBezTo>
                  <a:pt x="5234167" y="1756401"/>
                  <a:pt x="5185683" y="1804885"/>
                  <a:pt x="5125874" y="1804885"/>
                </a:cubicBezTo>
                <a:lnTo>
                  <a:pt x="108293" y="1804885"/>
                </a:lnTo>
                <a:cubicBezTo>
                  <a:pt x="48484" y="1804885"/>
                  <a:pt x="0" y="1756401"/>
                  <a:pt x="0" y="1696592"/>
                </a:cubicBezTo>
                <a:lnTo>
                  <a:pt x="0" y="108293"/>
                </a:lnTo>
                <a:cubicBezTo>
                  <a:pt x="0" y="48484"/>
                  <a:pt x="48484" y="0"/>
                  <a:pt x="10829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7073" dist="9024" dir="5400000">
              <a:srgbClr val="000000">
                <a:alpha val="10196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654271" y="1732690"/>
            <a:ext cx="5080752" cy="3248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32" b="1" dirty="0">
                <a:solidFill>
                  <a:srgbClr val="1447E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Y = Xβ + ε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21954" y="2165862"/>
            <a:ext cx="2436595" cy="505368"/>
          </a:xfrm>
          <a:custGeom>
            <a:avLst/>
            <a:gdLst/>
            <a:ahLst/>
            <a:cxnLst/>
            <a:rect l="l" t="t" r="r" b="b"/>
            <a:pathLst>
              <a:path w="2436595" h="505368">
                <a:moveTo>
                  <a:pt x="72197" y="0"/>
                </a:moveTo>
                <a:lnTo>
                  <a:pt x="2364398" y="0"/>
                </a:lnTo>
                <a:cubicBezTo>
                  <a:pt x="2404271" y="0"/>
                  <a:pt x="2436595" y="32324"/>
                  <a:pt x="2436595" y="72197"/>
                </a:cubicBezTo>
                <a:lnTo>
                  <a:pt x="2436595" y="433171"/>
                </a:lnTo>
                <a:cubicBezTo>
                  <a:pt x="2436595" y="473044"/>
                  <a:pt x="2404271" y="505368"/>
                  <a:pt x="2364398" y="505368"/>
                </a:cubicBezTo>
                <a:lnTo>
                  <a:pt x="72197" y="505368"/>
                </a:lnTo>
                <a:cubicBezTo>
                  <a:pt x="32324" y="505368"/>
                  <a:pt x="0" y="473044"/>
                  <a:pt x="0" y="433171"/>
                </a:cubicBezTo>
                <a:lnTo>
                  <a:pt x="0" y="72197"/>
                </a:lnTo>
                <a:cubicBezTo>
                  <a:pt x="0" y="32350"/>
                  <a:pt x="32350" y="0"/>
                  <a:pt x="72197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9" name="Text 7"/>
          <p:cNvSpPr/>
          <p:nvPr/>
        </p:nvSpPr>
        <p:spPr>
          <a:xfrm>
            <a:off x="762564" y="2238058"/>
            <a:ext cx="2355375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5" b="1" dirty="0">
                <a:solidFill>
                  <a:srgbClr val="1C39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62564" y="2418546"/>
            <a:ext cx="2355375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5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Variable dépendante (n×1)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228714" y="2165862"/>
            <a:ext cx="2436595" cy="505368"/>
          </a:xfrm>
          <a:custGeom>
            <a:avLst/>
            <a:gdLst/>
            <a:ahLst/>
            <a:cxnLst/>
            <a:rect l="l" t="t" r="r" b="b"/>
            <a:pathLst>
              <a:path w="2436595" h="505368">
                <a:moveTo>
                  <a:pt x="72197" y="0"/>
                </a:moveTo>
                <a:lnTo>
                  <a:pt x="2364398" y="0"/>
                </a:lnTo>
                <a:cubicBezTo>
                  <a:pt x="2404271" y="0"/>
                  <a:pt x="2436595" y="32324"/>
                  <a:pt x="2436595" y="72197"/>
                </a:cubicBezTo>
                <a:lnTo>
                  <a:pt x="2436595" y="433171"/>
                </a:lnTo>
                <a:cubicBezTo>
                  <a:pt x="2436595" y="473044"/>
                  <a:pt x="2404271" y="505368"/>
                  <a:pt x="2364398" y="505368"/>
                </a:cubicBezTo>
                <a:lnTo>
                  <a:pt x="72197" y="505368"/>
                </a:lnTo>
                <a:cubicBezTo>
                  <a:pt x="32324" y="505368"/>
                  <a:pt x="0" y="473044"/>
                  <a:pt x="0" y="433171"/>
                </a:cubicBezTo>
                <a:lnTo>
                  <a:pt x="0" y="72197"/>
                </a:lnTo>
                <a:cubicBezTo>
                  <a:pt x="0" y="32350"/>
                  <a:pt x="32350" y="0"/>
                  <a:pt x="72197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12" name="Text 10"/>
          <p:cNvSpPr/>
          <p:nvPr/>
        </p:nvSpPr>
        <p:spPr>
          <a:xfrm>
            <a:off x="3269324" y="2238058"/>
            <a:ext cx="2355375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5" b="1" dirty="0">
                <a:solidFill>
                  <a:srgbClr val="1C39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269324" y="2418546"/>
            <a:ext cx="2355375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5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Matrice de design (n×p)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21954" y="2743426"/>
            <a:ext cx="2436595" cy="505368"/>
          </a:xfrm>
          <a:custGeom>
            <a:avLst/>
            <a:gdLst/>
            <a:ahLst/>
            <a:cxnLst/>
            <a:rect l="l" t="t" r="r" b="b"/>
            <a:pathLst>
              <a:path w="2436595" h="505368">
                <a:moveTo>
                  <a:pt x="72197" y="0"/>
                </a:moveTo>
                <a:lnTo>
                  <a:pt x="2364398" y="0"/>
                </a:lnTo>
                <a:cubicBezTo>
                  <a:pt x="2404271" y="0"/>
                  <a:pt x="2436595" y="32324"/>
                  <a:pt x="2436595" y="72197"/>
                </a:cubicBezTo>
                <a:lnTo>
                  <a:pt x="2436595" y="433171"/>
                </a:lnTo>
                <a:cubicBezTo>
                  <a:pt x="2436595" y="473044"/>
                  <a:pt x="2404271" y="505368"/>
                  <a:pt x="2364398" y="505368"/>
                </a:cubicBezTo>
                <a:lnTo>
                  <a:pt x="72197" y="505368"/>
                </a:lnTo>
                <a:cubicBezTo>
                  <a:pt x="32324" y="505368"/>
                  <a:pt x="0" y="473044"/>
                  <a:pt x="0" y="433171"/>
                </a:cubicBezTo>
                <a:lnTo>
                  <a:pt x="0" y="72197"/>
                </a:lnTo>
                <a:cubicBezTo>
                  <a:pt x="0" y="32350"/>
                  <a:pt x="32350" y="0"/>
                  <a:pt x="72197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15" name="Text 13"/>
          <p:cNvSpPr/>
          <p:nvPr/>
        </p:nvSpPr>
        <p:spPr>
          <a:xfrm>
            <a:off x="762564" y="2815621"/>
            <a:ext cx="2355375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5" b="1" dirty="0">
                <a:solidFill>
                  <a:srgbClr val="1C39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β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62564" y="2996110"/>
            <a:ext cx="2355375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5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Coefficients (p×1)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28714" y="2743426"/>
            <a:ext cx="2436595" cy="505368"/>
          </a:xfrm>
          <a:custGeom>
            <a:avLst/>
            <a:gdLst/>
            <a:ahLst/>
            <a:cxnLst/>
            <a:rect l="l" t="t" r="r" b="b"/>
            <a:pathLst>
              <a:path w="2436595" h="505368">
                <a:moveTo>
                  <a:pt x="72197" y="0"/>
                </a:moveTo>
                <a:lnTo>
                  <a:pt x="2364398" y="0"/>
                </a:lnTo>
                <a:cubicBezTo>
                  <a:pt x="2404271" y="0"/>
                  <a:pt x="2436595" y="32324"/>
                  <a:pt x="2436595" y="72197"/>
                </a:cubicBezTo>
                <a:lnTo>
                  <a:pt x="2436595" y="433171"/>
                </a:lnTo>
                <a:cubicBezTo>
                  <a:pt x="2436595" y="473044"/>
                  <a:pt x="2404271" y="505368"/>
                  <a:pt x="2364398" y="505368"/>
                </a:cubicBezTo>
                <a:lnTo>
                  <a:pt x="72197" y="505368"/>
                </a:lnTo>
                <a:cubicBezTo>
                  <a:pt x="32324" y="505368"/>
                  <a:pt x="0" y="473044"/>
                  <a:pt x="0" y="433171"/>
                </a:cubicBezTo>
                <a:lnTo>
                  <a:pt x="0" y="72197"/>
                </a:lnTo>
                <a:cubicBezTo>
                  <a:pt x="0" y="32350"/>
                  <a:pt x="32350" y="0"/>
                  <a:pt x="72197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18" name="Text 16"/>
          <p:cNvSpPr/>
          <p:nvPr/>
        </p:nvSpPr>
        <p:spPr>
          <a:xfrm>
            <a:off x="3269324" y="2815621"/>
            <a:ext cx="2355375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5" b="1" dirty="0">
                <a:solidFill>
                  <a:srgbClr val="1C39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ε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269324" y="2996110"/>
            <a:ext cx="2355375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5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Termes d'erreur (n×1)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79026" y="3718064"/>
            <a:ext cx="5613193" cy="1588299"/>
          </a:xfrm>
          <a:custGeom>
            <a:avLst/>
            <a:gdLst/>
            <a:ahLst/>
            <a:cxnLst/>
            <a:rect l="l" t="t" r="r" b="b"/>
            <a:pathLst>
              <a:path w="5613193" h="1588299">
                <a:moveTo>
                  <a:pt x="36098" y="0"/>
                </a:moveTo>
                <a:lnTo>
                  <a:pt x="5468801" y="0"/>
                </a:lnTo>
                <a:cubicBezTo>
                  <a:pt x="5548547" y="0"/>
                  <a:pt x="5613193" y="64647"/>
                  <a:pt x="5613193" y="144392"/>
                </a:cubicBezTo>
                <a:lnTo>
                  <a:pt x="5613193" y="1443907"/>
                </a:lnTo>
                <a:cubicBezTo>
                  <a:pt x="5613193" y="1523652"/>
                  <a:pt x="5548547" y="1588299"/>
                  <a:pt x="5468801" y="1588299"/>
                </a:cubicBezTo>
                <a:lnTo>
                  <a:pt x="36098" y="1588299"/>
                </a:lnTo>
                <a:cubicBezTo>
                  <a:pt x="16161" y="1588299"/>
                  <a:pt x="0" y="1572138"/>
                  <a:pt x="0" y="1552201"/>
                </a:cubicBezTo>
                <a:lnTo>
                  <a:pt x="0" y="36098"/>
                </a:lnTo>
                <a:cubicBezTo>
                  <a:pt x="0" y="16175"/>
                  <a:pt x="16175" y="0"/>
                  <a:pt x="36098" y="0"/>
                </a:cubicBezTo>
                <a:close/>
              </a:path>
            </a:pathLst>
          </a:custGeom>
          <a:gradFill rotWithShape="1" flip="none">
            <a:gsLst>
              <a:gs pos="0">
                <a:srgbClr val="ECFDF5"/>
              </a:gs>
              <a:gs pos="100000">
                <a:srgbClr val="F0FDFA"/>
              </a:gs>
            </a:gsLst>
            <a:lin ang="2700000" scaled="1"/>
          </a:gradFill>
          <a:ln/>
        </p:spPr>
      </p:sp>
      <p:sp>
        <p:nvSpPr>
          <p:cNvPr id="21" name="Shape 19"/>
          <p:cNvSpPr/>
          <p:nvPr/>
        </p:nvSpPr>
        <p:spPr>
          <a:xfrm>
            <a:off x="379026" y="3718064"/>
            <a:ext cx="36098" cy="1588299"/>
          </a:xfrm>
          <a:custGeom>
            <a:avLst/>
            <a:gdLst/>
            <a:ahLst/>
            <a:cxnLst/>
            <a:rect l="l" t="t" r="r" b="b"/>
            <a:pathLst>
              <a:path w="36098" h="1588299">
                <a:moveTo>
                  <a:pt x="36098" y="0"/>
                </a:moveTo>
                <a:lnTo>
                  <a:pt x="36098" y="0"/>
                </a:lnTo>
                <a:lnTo>
                  <a:pt x="36098" y="1588299"/>
                </a:lnTo>
                <a:lnTo>
                  <a:pt x="36098" y="1588299"/>
                </a:lnTo>
                <a:cubicBezTo>
                  <a:pt x="16161" y="1588299"/>
                  <a:pt x="0" y="1572138"/>
                  <a:pt x="0" y="1552201"/>
                </a:cubicBezTo>
                <a:lnTo>
                  <a:pt x="0" y="36098"/>
                </a:lnTo>
                <a:cubicBezTo>
                  <a:pt x="0" y="16161"/>
                  <a:pt x="16161" y="0"/>
                  <a:pt x="36098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22" name="Shape 20"/>
          <p:cNvSpPr/>
          <p:nvPr/>
        </p:nvSpPr>
        <p:spPr>
          <a:xfrm>
            <a:off x="620429" y="3943674"/>
            <a:ext cx="121830" cy="162440"/>
          </a:xfrm>
          <a:custGeom>
            <a:avLst/>
            <a:gdLst/>
            <a:ahLst/>
            <a:cxnLst/>
            <a:rect l="l" t="t" r="r" b="b"/>
            <a:pathLst>
              <a:path w="121830" h="162440">
                <a:moveTo>
                  <a:pt x="20305" y="0"/>
                </a:moveTo>
                <a:cubicBezTo>
                  <a:pt x="9106" y="0"/>
                  <a:pt x="0" y="9106"/>
                  <a:pt x="0" y="20305"/>
                </a:cubicBezTo>
                <a:lnTo>
                  <a:pt x="0" y="142135"/>
                </a:lnTo>
                <a:cubicBezTo>
                  <a:pt x="0" y="153334"/>
                  <a:pt x="9106" y="162440"/>
                  <a:pt x="20305" y="162440"/>
                </a:cubicBezTo>
                <a:lnTo>
                  <a:pt x="101525" y="162440"/>
                </a:lnTo>
                <a:cubicBezTo>
                  <a:pt x="112724" y="162440"/>
                  <a:pt x="121830" y="153334"/>
                  <a:pt x="121830" y="142135"/>
                </a:cubicBezTo>
                <a:lnTo>
                  <a:pt x="121830" y="20305"/>
                </a:lnTo>
                <a:cubicBezTo>
                  <a:pt x="121830" y="9106"/>
                  <a:pt x="112724" y="0"/>
                  <a:pt x="101525" y="0"/>
                </a:cubicBezTo>
                <a:lnTo>
                  <a:pt x="20305" y="0"/>
                </a:lnTo>
                <a:close/>
                <a:moveTo>
                  <a:pt x="30457" y="20305"/>
                </a:moveTo>
                <a:lnTo>
                  <a:pt x="91372" y="20305"/>
                </a:lnTo>
                <a:cubicBezTo>
                  <a:pt x="96988" y="20305"/>
                  <a:pt x="101525" y="24842"/>
                  <a:pt x="101525" y="30457"/>
                </a:cubicBezTo>
                <a:lnTo>
                  <a:pt x="101525" y="40610"/>
                </a:lnTo>
                <a:cubicBezTo>
                  <a:pt x="101525" y="46226"/>
                  <a:pt x="96988" y="50762"/>
                  <a:pt x="91372" y="50762"/>
                </a:cubicBezTo>
                <a:lnTo>
                  <a:pt x="30457" y="50762"/>
                </a:lnTo>
                <a:cubicBezTo>
                  <a:pt x="24842" y="50762"/>
                  <a:pt x="20305" y="46226"/>
                  <a:pt x="20305" y="40610"/>
                </a:cubicBezTo>
                <a:lnTo>
                  <a:pt x="20305" y="30457"/>
                </a:lnTo>
                <a:cubicBezTo>
                  <a:pt x="20305" y="24842"/>
                  <a:pt x="24842" y="20305"/>
                  <a:pt x="30457" y="20305"/>
                </a:cubicBezTo>
                <a:close/>
                <a:moveTo>
                  <a:pt x="35534" y="73605"/>
                </a:moveTo>
                <a:cubicBezTo>
                  <a:pt x="35534" y="77808"/>
                  <a:pt x="32122" y="81220"/>
                  <a:pt x="27919" y="81220"/>
                </a:cubicBezTo>
                <a:cubicBezTo>
                  <a:pt x="23717" y="81220"/>
                  <a:pt x="20305" y="77808"/>
                  <a:pt x="20305" y="73605"/>
                </a:cubicBezTo>
                <a:cubicBezTo>
                  <a:pt x="20305" y="69403"/>
                  <a:pt x="23717" y="65991"/>
                  <a:pt x="27919" y="65991"/>
                </a:cubicBezTo>
                <a:cubicBezTo>
                  <a:pt x="32122" y="65991"/>
                  <a:pt x="35534" y="69403"/>
                  <a:pt x="35534" y="73605"/>
                </a:cubicBezTo>
                <a:close/>
                <a:moveTo>
                  <a:pt x="60915" y="81220"/>
                </a:moveTo>
                <a:cubicBezTo>
                  <a:pt x="56712" y="81220"/>
                  <a:pt x="53301" y="77808"/>
                  <a:pt x="53301" y="73605"/>
                </a:cubicBezTo>
                <a:cubicBezTo>
                  <a:pt x="53301" y="69403"/>
                  <a:pt x="56712" y="65991"/>
                  <a:pt x="60915" y="65991"/>
                </a:cubicBezTo>
                <a:cubicBezTo>
                  <a:pt x="65117" y="65991"/>
                  <a:pt x="68529" y="69403"/>
                  <a:pt x="68529" y="73605"/>
                </a:cubicBezTo>
                <a:cubicBezTo>
                  <a:pt x="68529" y="77808"/>
                  <a:pt x="65117" y="81220"/>
                  <a:pt x="60915" y="81220"/>
                </a:cubicBezTo>
                <a:close/>
                <a:moveTo>
                  <a:pt x="101525" y="73605"/>
                </a:moveTo>
                <a:cubicBezTo>
                  <a:pt x="101525" y="77808"/>
                  <a:pt x="98113" y="81220"/>
                  <a:pt x="93910" y="81220"/>
                </a:cubicBezTo>
                <a:cubicBezTo>
                  <a:pt x="89708" y="81220"/>
                  <a:pt x="86296" y="77808"/>
                  <a:pt x="86296" y="73605"/>
                </a:cubicBezTo>
                <a:cubicBezTo>
                  <a:pt x="86296" y="69403"/>
                  <a:pt x="89708" y="65991"/>
                  <a:pt x="93910" y="65991"/>
                </a:cubicBezTo>
                <a:cubicBezTo>
                  <a:pt x="98113" y="65991"/>
                  <a:pt x="101525" y="69403"/>
                  <a:pt x="101525" y="73605"/>
                </a:cubicBezTo>
                <a:close/>
                <a:moveTo>
                  <a:pt x="27919" y="111677"/>
                </a:moveTo>
                <a:cubicBezTo>
                  <a:pt x="23717" y="111677"/>
                  <a:pt x="20305" y="108265"/>
                  <a:pt x="20305" y="104063"/>
                </a:cubicBezTo>
                <a:cubicBezTo>
                  <a:pt x="20305" y="99860"/>
                  <a:pt x="23717" y="96449"/>
                  <a:pt x="27919" y="96449"/>
                </a:cubicBezTo>
                <a:cubicBezTo>
                  <a:pt x="32122" y="96449"/>
                  <a:pt x="35534" y="99860"/>
                  <a:pt x="35534" y="104063"/>
                </a:cubicBezTo>
                <a:cubicBezTo>
                  <a:pt x="35534" y="108265"/>
                  <a:pt x="32122" y="111677"/>
                  <a:pt x="27919" y="111677"/>
                </a:cubicBezTo>
                <a:close/>
                <a:moveTo>
                  <a:pt x="68529" y="104063"/>
                </a:moveTo>
                <a:cubicBezTo>
                  <a:pt x="68529" y="108265"/>
                  <a:pt x="65117" y="111677"/>
                  <a:pt x="60915" y="111677"/>
                </a:cubicBezTo>
                <a:cubicBezTo>
                  <a:pt x="56712" y="111677"/>
                  <a:pt x="53301" y="108265"/>
                  <a:pt x="53301" y="104063"/>
                </a:cubicBezTo>
                <a:cubicBezTo>
                  <a:pt x="53301" y="99860"/>
                  <a:pt x="56712" y="96449"/>
                  <a:pt x="60915" y="96449"/>
                </a:cubicBezTo>
                <a:cubicBezTo>
                  <a:pt x="65117" y="96449"/>
                  <a:pt x="68529" y="99860"/>
                  <a:pt x="68529" y="104063"/>
                </a:cubicBezTo>
                <a:close/>
                <a:moveTo>
                  <a:pt x="93910" y="111677"/>
                </a:moveTo>
                <a:cubicBezTo>
                  <a:pt x="89708" y="111677"/>
                  <a:pt x="86296" y="108265"/>
                  <a:pt x="86296" y="104063"/>
                </a:cubicBezTo>
                <a:cubicBezTo>
                  <a:pt x="86296" y="99860"/>
                  <a:pt x="89708" y="96449"/>
                  <a:pt x="93910" y="96449"/>
                </a:cubicBezTo>
                <a:cubicBezTo>
                  <a:pt x="98113" y="96449"/>
                  <a:pt x="101525" y="99860"/>
                  <a:pt x="101525" y="104063"/>
                </a:cubicBezTo>
                <a:cubicBezTo>
                  <a:pt x="101525" y="108265"/>
                  <a:pt x="98113" y="111677"/>
                  <a:pt x="93910" y="111677"/>
                </a:cubicBezTo>
                <a:close/>
                <a:moveTo>
                  <a:pt x="20305" y="134520"/>
                </a:moveTo>
                <a:cubicBezTo>
                  <a:pt x="20305" y="130301"/>
                  <a:pt x="23700" y="126906"/>
                  <a:pt x="27919" y="126906"/>
                </a:cubicBezTo>
                <a:lnTo>
                  <a:pt x="63453" y="126906"/>
                </a:lnTo>
                <a:cubicBezTo>
                  <a:pt x="67673" y="126906"/>
                  <a:pt x="71067" y="130301"/>
                  <a:pt x="71067" y="134520"/>
                </a:cubicBezTo>
                <a:cubicBezTo>
                  <a:pt x="71067" y="138740"/>
                  <a:pt x="67673" y="142135"/>
                  <a:pt x="63453" y="142135"/>
                </a:cubicBezTo>
                <a:lnTo>
                  <a:pt x="27919" y="142135"/>
                </a:lnTo>
                <a:cubicBezTo>
                  <a:pt x="23700" y="142135"/>
                  <a:pt x="20305" y="138740"/>
                  <a:pt x="20305" y="134520"/>
                </a:cubicBezTo>
                <a:close/>
                <a:moveTo>
                  <a:pt x="93910" y="126906"/>
                </a:moveTo>
                <a:cubicBezTo>
                  <a:pt x="98130" y="126906"/>
                  <a:pt x="101525" y="130301"/>
                  <a:pt x="101525" y="134520"/>
                </a:cubicBezTo>
                <a:cubicBezTo>
                  <a:pt x="101525" y="138740"/>
                  <a:pt x="98130" y="142135"/>
                  <a:pt x="93910" y="142135"/>
                </a:cubicBezTo>
                <a:cubicBezTo>
                  <a:pt x="89691" y="142135"/>
                  <a:pt x="86296" y="138740"/>
                  <a:pt x="86296" y="134520"/>
                </a:cubicBezTo>
                <a:cubicBezTo>
                  <a:pt x="86296" y="130301"/>
                  <a:pt x="89691" y="126906"/>
                  <a:pt x="93910" y="126906"/>
                </a:cubicBezTo>
                <a:close/>
              </a:path>
            </a:pathLst>
          </a:custGeom>
          <a:solidFill>
            <a:srgbClr val="009966"/>
          </a:solidFill>
          <a:ln/>
        </p:spPr>
      </p:sp>
      <p:sp>
        <p:nvSpPr>
          <p:cNvPr id="23" name="Text 21"/>
          <p:cNvSpPr/>
          <p:nvPr/>
        </p:nvSpPr>
        <p:spPr>
          <a:xfrm>
            <a:off x="785125" y="3898552"/>
            <a:ext cx="5107825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9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Estimateur MCO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77563" y="4259529"/>
            <a:ext cx="5234167" cy="866345"/>
          </a:xfrm>
          <a:custGeom>
            <a:avLst/>
            <a:gdLst/>
            <a:ahLst/>
            <a:cxnLst/>
            <a:rect l="l" t="t" r="r" b="b"/>
            <a:pathLst>
              <a:path w="5234167" h="866345">
                <a:moveTo>
                  <a:pt x="108293" y="0"/>
                </a:moveTo>
                <a:lnTo>
                  <a:pt x="5125874" y="0"/>
                </a:lnTo>
                <a:cubicBezTo>
                  <a:pt x="5185683" y="0"/>
                  <a:pt x="5234167" y="48484"/>
                  <a:pt x="5234167" y="108293"/>
                </a:cubicBezTo>
                <a:lnTo>
                  <a:pt x="5234167" y="758052"/>
                </a:lnTo>
                <a:cubicBezTo>
                  <a:pt x="5234167" y="817860"/>
                  <a:pt x="5185683" y="866345"/>
                  <a:pt x="5125874" y="866345"/>
                </a:cubicBezTo>
                <a:lnTo>
                  <a:pt x="108293" y="866345"/>
                </a:lnTo>
                <a:cubicBezTo>
                  <a:pt x="48484" y="866345"/>
                  <a:pt x="0" y="817860"/>
                  <a:pt x="0" y="758052"/>
                </a:cubicBezTo>
                <a:lnTo>
                  <a:pt x="0" y="108293"/>
                </a:lnTo>
                <a:cubicBezTo>
                  <a:pt x="0" y="48484"/>
                  <a:pt x="48484" y="0"/>
                  <a:pt x="10829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7073" dist="9024" dir="5400000">
              <a:srgbClr val="000000">
                <a:alpha val="10196"/>
              </a:srgbClr>
            </a:outerShdw>
          </a:effectLst>
        </p:spPr>
      </p:sp>
      <p:sp>
        <p:nvSpPr>
          <p:cNvPr id="25" name="Text 23"/>
          <p:cNvSpPr/>
          <p:nvPr/>
        </p:nvSpPr>
        <p:spPr>
          <a:xfrm>
            <a:off x="667808" y="4403920"/>
            <a:ext cx="5053679" cy="288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05" b="1" dirty="0">
                <a:solidFill>
                  <a:srgbClr val="007A5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β̂</a:t>
            </a:r>
            <a:pPr algn="ctr">
              <a:lnSpc>
                <a:spcPct val="110000"/>
              </a:lnSpc>
            </a:pPr>
            <a:r>
              <a:rPr lang="en-US" sz="1279" b="1" dirty="0">
                <a:solidFill>
                  <a:srgbClr val="007A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MCO</a:t>
            </a:r>
            <a:pPr algn="ctr">
              <a:lnSpc>
                <a:spcPct val="110000"/>
              </a:lnSpc>
            </a:pPr>
            <a:r>
              <a:rPr lang="en-US" sz="1705" b="1" dirty="0">
                <a:solidFill>
                  <a:srgbClr val="007A5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= (X</a:t>
            </a:r>
            <a:pPr algn="ctr">
              <a:lnSpc>
                <a:spcPct val="110000"/>
              </a:lnSpc>
            </a:pPr>
            <a:r>
              <a:rPr lang="en-US" sz="1279" b="1" dirty="0">
                <a:solidFill>
                  <a:srgbClr val="007A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⊤</a:t>
            </a:r>
            <a:pPr algn="ctr">
              <a:lnSpc>
                <a:spcPct val="110000"/>
              </a:lnSpc>
            </a:pPr>
            <a:r>
              <a:rPr lang="en-US" sz="1705" b="1" dirty="0">
                <a:solidFill>
                  <a:srgbClr val="007A5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X)</a:t>
            </a:r>
            <a:pPr algn="ctr">
              <a:lnSpc>
                <a:spcPct val="110000"/>
              </a:lnSpc>
            </a:pPr>
            <a:r>
              <a:rPr lang="en-US" sz="1279" b="1" dirty="0">
                <a:solidFill>
                  <a:srgbClr val="007A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-1</a:t>
            </a:r>
            <a:pPr algn="ctr">
              <a:lnSpc>
                <a:spcPct val="110000"/>
              </a:lnSpc>
            </a:pPr>
            <a:r>
              <a:rPr lang="en-US" sz="1705" b="1" dirty="0">
                <a:solidFill>
                  <a:srgbClr val="007A5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X</a:t>
            </a:r>
            <a:pPr algn="ctr">
              <a:lnSpc>
                <a:spcPct val="110000"/>
              </a:lnSpc>
            </a:pPr>
            <a:r>
              <a:rPr lang="en-US" sz="1279" b="1" dirty="0">
                <a:solidFill>
                  <a:srgbClr val="007A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⊤</a:t>
            </a:r>
            <a:pPr algn="ctr">
              <a:lnSpc>
                <a:spcPct val="110000"/>
              </a:lnSpc>
            </a:pPr>
            <a:r>
              <a:rPr lang="en-US" sz="1705" b="1" dirty="0">
                <a:solidFill>
                  <a:srgbClr val="007A5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85856" y="4764785"/>
            <a:ext cx="5017581" cy="2165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7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Minimise la Somme des Carrés des Résidus (SCR)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79026" y="5450641"/>
            <a:ext cx="5613193" cy="1407811"/>
          </a:xfrm>
          <a:custGeom>
            <a:avLst/>
            <a:gdLst/>
            <a:ahLst/>
            <a:cxnLst/>
            <a:rect l="l" t="t" r="r" b="b"/>
            <a:pathLst>
              <a:path w="5613193" h="1407811">
                <a:moveTo>
                  <a:pt x="36098" y="0"/>
                </a:moveTo>
                <a:lnTo>
                  <a:pt x="5468808" y="0"/>
                </a:lnTo>
                <a:cubicBezTo>
                  <a:pt x="5548550" y="0"/>
                  <a:pt x="5613193" y="64643"/>
                  <a:pt x="5613193" y="144385"/>
                </a:cubicBezTo>
                <a:lnTo>
                  <a:pt x="5613193" y="1263425"/>
                </a:lnTo>
                <a:cubicBezTo>
                  <a:pt x="5613193" y="1343167"/>
                  <a:pt x="5548550" y="1407811"/>
                  <a:pt x="5468808" y="1407811"/>
                </a:cubicBezTo>
                <a:lnTo>
                  <a:pt x="36098" y="1407811"/>
                </a:lnTo>
                <a:cubicBezTo>
                  <a:pt x="16161" y="1407811"/>
                  <a:pt x="0" y="1391649"/>
                  <a:pt x="0" y="1371713"/>
                </a:cubicBezTo>
                <a:lnTo>
                  <a:pt x="0" y="36098"/>
                </a:lnTo>
                <a:cubicBezTo>
                  <a:pt x="0" y="16161"/>
                  <a:pt x="16161" y="0"/>
                  <a:pt x="36098" y="0"/>
                </a:cubicBezTo>
                <a:close/>
              </a:path>
            </a:pathLst>
          </a:custGeom>
          <a:gradFill rotWithShape="1" flip="none">
            <a:gsLst>
              <a:gs pos="0">
                <a:srgbClr val="FAF5FF"/>
              </a:gs>
              <a:gs pos="100000">
                <a:srgbClr val="EEF2FF"/>
              </a:gs>
            </a:gsLst>
            <a:lin ang="2700000" scaled="1"/>
          </a:gradFill>
          <a:ln/>
        </p:spPr>
      </p:sp>
      <p:sp>
        <p:nvSpPr>
          <p:cNvPr id="28" name="Shape 26"/>
          <p:cNvSpPr/>
          <p:nvPr/>
        </p:nvSpPr>
        <p:spPr>
          <a:xfrm>
            <a:off x="379026" y="5450641"/>
            <a:ext cx="36098" cy="1407811"/>
          </a:xfrm>
          <a:custGeom>
            <a:avLst/>
            <a:gdLst/>
            <a:ahLst/>
            <a:cxnLst/>
            <a:rect l="l" t="t" r="r" b="b"/>
            <a:pathLst>
              <a:path w="36098" h="1407811">
                <a:moveTo>
                  <a:pt x="36098" y="0"/>
                </a:moveTo>
                <a:lnTo>
                  <a:pt x="36098" y="0"/>
                </a:lnTo>
                <a:lnTo>
                  <a:pt x="36098" y="1407811"/>
                </a:lnTo>
                <a:lnTo>
                  <a:pt x="36098" y="1407811"/>
                </a:lnTo>
                <a:cubicBezTo>
                  <a:pt x="16161" y="1407811"/>
                  <a:pt x="0" y="1391649"/>
                  <a:pt x="0" y="1371713"/>
                </a:cubicBezTo>
                <a:lnTo>
                  <a:pt x="0" y="36098"/>
                </a:lnTo>
                <a:cubicBezTo>
                  <a:pt x="0" y="16161"/>
                  <a:pt x="16161" y="0"/>
                  <a:pt x="36098" y="0"/>
                </a:cubicBezTo>
                <a:close/>
              </a:path>
            </a:pathLst>
          </a:custGeom>
          <a:solidFill>
            <a:srgbClr val="AD46FF"/>
          </a:solidFill>
          <a:ln/>
        </p:spPr>
      </p:sp>
      <p:sp>
        <p:nvSpPr>
          <p:cNvPr id="29" name="Shape 27"/>
          <p:cNvSpPr/>
          <p:nvPr/>
        </p:nvSpPr>
        <p:spPr>
          <a:xfrm>
            <a:off x="610277" y="5676252"/>
            <a:ext cx="142135" cy="162440"/>
          </a:xfrm>
          <a:custGeom>
            <a:avLst/>
            <a:gdLst/>
            <a:ahLst/>
            <a:cxnLst/>
            <a:rect l="l" t="t" r="r" b="b"/>
            <a:pathLst>
              <a:path w="142135" h="162440">
                <a:moveTo>
                  <a:pt x="78015" y="-8217"/>
                </a:moveTo>
                <a:cubicBezTo>
                  <a:pt x="73764" y="-10819"/>
                  <a:pt x="68402" y="-10819"/>
                  <a:pt x="64151" y="-8217"/>
                </a:cubicBezTo>
                <a:cubicBezTo>
                  <a:pt x="56410" y="-3490"/>
                  <a:pt x="51619" y="-2221"/>
                  <a:pt x="42545" y="-2411"/>
                </a:cubicBezTo>
                <a:cubicBezTo>
                  <a:pt x="37564" y="-2538"/>
                  <a:pt x="32932" y="159"/>
                  <a:pt x="30521" y="4537"/>
                </a:cubicBezTo>
                <a:cubicBezTo>
                  <a:pt x="26174" y="12500"/>
                  <a:pt x="22653" y="16022"/>
                  <a:pt x="14689" y="20368"/>
                </a:cubicBezTo>
                <a:cubicBezTo>
                  <a:pt x="10311" y="22748"/>
                  <a:pt x="7646" y="27412"/>
                  <a:pt x="7741" y="32393"/>
                </a:cubicBezTo>
                <a:cubicBezTo>
                  <a:pt x="7963" y="41467"/>
                  <a:pt x="6663" y="46257"/>
                  <a:pt x="1935" y="53999"/>
                </a:cubicBezTo>
                <a:cubicBezTo>
                  <a:pt x="-666" y="58250"/>
                  <a:pt x="-666" y="63612"/>
                  <a:pt x="1935" y="67863"/>
                </a:cubicBezTo>
                <a:cubicBezTo>
                  <a:pt x="6663" y="75604"/>
                  <a:pt x="7932" y="80395"/>
                  <a:pt x="7741" y="89469"/>
                </a:cubicBezTo>
                <a:cubicBezTo>
                  <a:pt x="7614" y="94450"/>
                  <a:pt x="10311" y="99082"/>
                  <a:pt x="14689" y="101493"/>
                </a:cubicBezTo>
                <a:cubicBezTo>
                  <a:pt x="21701" y="105332"/>
                  <a:pt x="25254" y="108505"/>
                  <a:pt x="28998" y="114660"/>
                </a:cubicBezTo>
                <a:lnTo>
                  <a:pt x="13547" y="145466"/>
                </a:lnTo>
                <a:cubicBezTo>
                  <a:pt x="11675" y="149241"/>
                  <a:pt x="13198" y="153810"/>
                  <a:pt x="16942" y="155682"/>
                </a:cubicBezTo>
                <a:lnTo>
                  <a:pt x="44227" y="169324"/>
                </a:lnTo>
                <a:cubicBezTo>
                  <a:pt x="47875" y="171133"/>
                  <a:pt x="52317" y="169768"/>
                  <a:pt x="54284" y="166215"/>
                </a:cubicBezTo>
                <a:lnTo>
                  <a:pt x="71036" y="136043"/>
                </a:lnTo>
                <a:lnTo>
                  <a:pt x="87787" y="166215"/>
                </a:lnTo>
                <a:cubicBezTo>
                  <a:pt x="89754" y="169768"/>
                  <a:pt x="94196" y="171164"/>
                  <a:pt x="97845" y="169324"/>
                </a:cubicBezTo>
                <a:lnTo>
                  <a:pt x="125129" y="155682"/>
                </a:lnTo>
                <a:cubicBezTo>
                  <a:pt x="128905" y="153810"/>
                  <a:pt x="130428" y="149241"/>
                  <a:pt x="128524" y="145466"/>
                </a:cubicBezTo>
                <a:lnTo>
                  <a:pt x="113105" y="114628"/>
                </a:lnTo>
                <a:cubicBezTo>
                  <a:pt x="116817" y="108473"/>
                  <a:pt x="120402" y="105300"/>
                  <a:pt x="127414" y="101461"/>
                </a:cubicBezTo>
                <a:cubicBezTo>
                  <a:pt x="131792" y="99082"/>
                  <a:pt x="134457" y="94418"/>
                  <a:pt x="134362" y="89437"/>
                </a:cubicBezTo>
                <a:cubicBezTo>
                  <a:pt x="134140" y="80363"/>
                  <a:pt x="135440" y="75573"/>
                  <a:pt x="140168" y="67831"/>
                </a:cubicBezTo>
                <a:cubicBezTo>
                  <a:pt x="142769" y="63580"/>
                  <a:pt x="142769" y="58218"/>
                  <a:pt x="140168" y="53967"/>
                </a:cubicBezTo>
                <a:cubicBezTo>
                  <a:pt x="135440" y="46226"/>
                  <a:pt x="134171" y="41435"/>
                  <a:pt x="134362" y="32361"/>
                </a:cubicBezTo>
                <a:cubicBezTo>
                  <a:pt x="134489" y="27380"/>
                  <a:pt x="131792" y="22748"/>
                  <a:pt x="127414" y="20337"/>
                </a:cubicBezTo>
                <a:cubicBezTo>
                  <a:pt x="119450" y="15990"/>
                  <a:pt x="115929" y="12469"/>
                  <a:pt x="111582" y="4505"/>
                </a:cubicBezTo>
                <a:cubicBezTo>
                  <a:pt x="109203" y="127"/>
                  <a:pt x="104539" y="-2538"/>
                  <a:pt x="99558" y="-2443"/>
                </a:cubicBezTo>
                <a:cubicBezTo>
                  <a:pt x="90484" y="-2221"/>
                  <a:pt x="85693" y="-3522"/>
                  <a:pt x="77952" y="-8249"/>
                </a:cubicBezTo>
                <a:close/>
                <a:moveTo>
                  <a:pt x="71067" y="30457"/>
                </a:moveTo>
                <a:cubicBezTo>
                  <a:pt x="87877" y="30457"/>
                  <a:pt x="101525" y="44105"/>
                  <a:pt x="101525" y="60915"/>
                </a:cubicBezTo>
                <a:cubicBezTo>
                  <a:pt x="101525" y="77725"/>
                  <a:pt x="87877" y="91372"/>
                  <a:pt x="71067" y="91372"/>
                </a:cubicBezTo>
                <a:cubicBezTo>
                  <a:pt x="54257" y="91372"/>
                  <a:pt x="40610" y="77725"/>
                  <a:pt x="40610" y="60915"/>
                </a:cubicBezTo>
                <a:cubicBezTo>
                  <a:pt x="40610" y="44105"/>
                  <a:pt x="54257" y="30457"/>
                  <a:pt x="71067" y="30457"/>
                </a:cubicBezTo>
                <a:close/>
              </a:path>
            </a:pathLst>
          </a:custGeom>
          <a:solidFill>
            <a:srgbClr val="9810FA"/>
          </a:solidFill>
          <a:ln/>
        </p:spPr>
      </p:sp>
      <p:sp>
        <p:nvSpPr>
          <p:cNvPr id="30" name="Text 28"/>
          <p:cNvSpPr/>
          <p:nvPr/>
        </p:nvSpPr>
        <p:spPr>
          <a:xfrm>
            <a:off x="785125" y="5631130"/>
            <a:ext cx="5107825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9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Théorème de Gauss-Markov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77563" y="5992107"/>
            <a:ext cx="5234167" cy="685856"/>
          </a:xfrm>
          <a:custGeom>
            <a:avLst/>
            <a:gdLst/>
            <a:ahLst/>
            <a:cxnLst/>
            <a:rect l="l" t="t" r="r" b="b"/>
            <a:pathLst>
              <a:path w="5234167" h="685856">
                <a:moveTo>
                  <a:pt x="108290" y="0"/>
                </a:moveTo>
                <a:lnTo>
                  <a:pt x="5125877" y="0"/>
                </a:lnTo>
                <a:cubicBezTo>
                  <a:pt x="5185684" y="0"/>
                  <a:pt x="5234167" y="48483"/>
                  <a:pt x="5234167" y="108290"/>
                </a:cubicBezTo>
                <a:lnTo>
                  <a:pt x="5234167" y="577567"/>
                </a:lnTo>
                <a:cubicBezTo>
                  <a:pt x="5234167" y="637373"/>
                  <a:pt x="5185684" y="685856"/>
                  <a:pt x="5125877" y="685856"/>
                </a:cubicBezTo>
                <a:lnTo>
                  <a:pt x="108290" y="685856"/>
                </a:lnTo>
                <a:cubicBezTo>
                  <a:pt x="48483" y="685856"/>
                  <a:pt x="0" y="637373"/>
                  <a:pt x="0" y="577567"/>
                </a:cubicBezTo>
                <a:lnTo>
                  <a:pt x="0" y="108290"/>
                </a:lnTo>
                <a:cubicBezTo>
                  <a:pt x="0" y="48523"/>
                  <a:pt x="48523" y="0"/>
                  <a:pt x="10829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7073" dist="9024" dir="5400000">
              <a:srgbClr val="000000">
                <a:alpha val="10196"/>
              </a:srgbClr>
            </a:outerShdw>
          </a:effectLst>
        </p:spPr>
      </p:sp>
      <p:sp>
        <p:nvSpPr>
          <p:cNvPr id="32" name="Text 30"/>
          <p:cNvSpPr/>
          <p:nvPr/>
        </p:nvSpPr>
        <p:spPr>
          <a:xfrm>
            <a:off x="685856" y="6100400"/>
            <a:ext cx="5089776" cy="4692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7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Sous les hypothèses du MLC, β̂</a:t>
            </a:r>
            <a:pPr>
              <a:lnSpc>
                <a:spcPct val="140000"/>
              </a:lnSpc>
            </a:pPr>
            <a:r>
              <a:rPr lang="en-US" sz="853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MCO</a:t>
            </a:r>
            <a:pPr>
              <a:lnSpc>
                <a:spcPct val="140000"/>
              </a:lnSpc>
            </a:pPr>
            <a:r>
              <a:rPr lang="en-US" sz="1137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est le </a:t>
            </a:r>
            <a:pPr>
              <a:lnSpc>
                <a:spcPct val="140000"/>
              </a:lnSpc>
            </a:pPr>
            <a:r>
              <a:rPr lang="en-US" sz="1137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Meilleur Estimateur Linéaire Sans Biais (MELSB)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04744" y="1046833"/>
            <a:ext cx="5631242" cy="5811731"/>
          </a:xfrm>
          <a:custGeom>
            <a:avLst/>
            <a:gdLst/>
            <a:ahLst/>
            <a:cxnLst/>
            <a:rect l="l" t="t" r="r" b="b"/>
            <a:pathLst>
              <a:path w="5631242" h="5811731">
                <a:moveTo>
                  <a:pt x="144385" y="0"/>
                </a:moveTo>
                <a:lnTo>
                  <a:pt x="5486857" y="0"/>
                </a:lnTo>
                <a:cubicBezTo>
                  <a:pt x="5566599" y="0"/>
                  <a:pt x="5631242" y="64643"/>
                  <a:pt x="5631242" y="144385"/>
                </a:cubicBezTo>
                <a:lnTo>
                  <a:pt x="5631242" y="5667346"/>
                </a:lnTo>
                <a:cubicBezTo>
                  <a:pt x="5631242" y="5747087"/>
                  <a:pt x="5566599" y="5811731"/>
                  <a:pt x="5486857" y="5811731"/>
                </a:cubicBezTo>
                <a:lnTo>
                  <a:pt x="144385" y="5811731"/>
                </a:lnTo>
                <a:cubicBezTo>
                  <a:pt x="64643" y="5811731"/>
                  <a:pt x="0" y="5747087"/>
                  <a:pt x="0" y="5667346"/>
                </a:cubicBezTo>
                <a:lnTo>
                  <a:pt x="0" y="144385"/>
                </a:lnTo>
                <a:cubicBezTo>
                  <a:pt x="0" y="64697"/>
                  <a:pt x="64697" y="0"/>
                  <a:pt x="14438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35366" dist="90244" dir="5400000">
              <a:srgbClr val="000000">
                <a:alpha val="10196"/>
              </a:srgbClr>
            </a:outerShdw>
          </a:effectLst>
        </p:spPr>
      </p:sp>
      <p:sp>
        <p:nvSpPr>
          <p:cNvPr id="34" name="Text 32"/>
          <p:cNvSpPr/>
          <p:nvPr/>
        </p:nvSpPr>
        <p:spPr>
          <a:xfrm>
            <a:off x="6385233" y="1227322"/>
            <a:ext cx="5360509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1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Hypothèses de Gauss-Markov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85233" y="1624397"/>
            <a:ext cx="5270265" cy="613661"/>
          </a:xfrm>
          <a:custGeom>
            <a:avLst/>
            <a:gdLst/>
            <a:ahLst/>
            <a:cxnLst/>
            <a:rect l="l" t="t" r="r" b="b"/>
            <a:pathLst>
              <a:path w="5270265" h="613661">
                <a:moveTo>
                  <a:pt x="108293" y="0"/>
                </a:moveTo>
                <a:lnTo>
                  <a:pt x="5161972" y="0"/>
                </a:lnTo>
                <a:cubicBezTo>
                  <a:pt x="5221781" y="0"/>
                  <a:pt x="5270265" y="48484"/>
                  <a:pt x="5270265" y="108293"/>
                </a:cubicBezTo>
                <a:lnTo>
                  <a:pt x="5270265" y="505368"/>
                </a:lnTo>
                <a:cubicBezTo>
                  <a:pt x="5270265" y="565177"/>
                  <a:pt x="5221781" y="613661"/>
                  <a:pt x="5161972" y="613661"/>
                </a:cubicBezTo>
                <a:lnTo>
                  <a:pt x="108293" y="613661"/>
                </a:lnTo>
                <a:cubicBezTo>
                  <a:pt x="48484" y="613661"/>
                  <a:pt x="0" y="565177"/>
                  <a:pt x="0" y="505368"/>
                </a:cubicBezTo>
                <a:lnTo>
                  <a:pt x="0" y="108293"/>
                </a:lnTo>
                <a:cubicBezTo>
                  <a:pt x="0" y="48524"/>
                  <a:pt x="48524" y="0"/>
                  <a:pt x="108293" y="0"/>
                </a:cubicBezTo>
                <a:close/>
              </a:path>
            </a:pathLst>
          </a:custGeom>
          <a:solidFill>
            <a:srgbClr val="F8FAFC"/>
          </a:solidFill>
          <a:ln/>
        </p:spPr>
      </p:sp>
      <p:sp>
        <p:nvSpPr>
          <p:cNvPr id="36" name="Shape 34"/>
          <p:cNvSpPr/>
          <p:nvPr/>
        </p:nvSpPr>
        <p:spPr>
          <a:xfrm>
            <a:off x="6493526" y="1732690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72195" y="0"/>
                </a:moveTo>
                <a:lnTo>
                  <a:pt x="216586" y="0"/>
                </a:lnTo>
                <a:cubicBezTo>
                  <a:pt x="256459" y="0"/>
                  <a:pt x="288782" y="32323"/>
                  <a:pt x="288782" y="72195"/>
                </a:cubicBezTo>
                <a:lnTo>
                  <a:pt x="288782" y="216586"/>
                </a:lnTo>
                <a:cubicBezTo>
                  <a:pt x="288782" y="256459"/>
                  <a:pt x="256459" y="288782"/>
                  <a:pt x="216586" y="288782"/>
                </a:cubicBezTo>
                <a:lnTo>
                  <a:pt x="72195" y="288782"/>
                </a:lnTo>
                <a:cubicBezTo>
                  <a:pt x="32323" y="288782"/>
                  <a:pt x="0" y="256459"/>
                  <a:pt x="0" y="216586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37" name="Text 35"/>
          <p:cNvSpPr/>
          <p:nvPr/>
        </p:nvSpPr>
        <p:spPr>
          <a:xfrm>
            <a:off x="6602722" y="1786836"/>
            <a:ext cx="135366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890601" y="1732690"/>
            <a:ext cx="676832" cy="2165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7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Linéarité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890601" y="1949276"/>
            <a:ext cx="667808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 = Xβ + ε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85233" y="2310253"/>
            <a:ext cx="5270265" cy="613661"/>
          </a:xfrm>
          <a:custGeom>
            <a:avLst/>
            <a:gdLst/>
            <a:ahLst/>
            <a:cxnLst/>
            <a:rect l="l" t="t" r="r" b="b"/>
            <a:pathLst>
              <a:path w="5270265" h="613661">
                <a:moveTo>
                  <a:pt x="108293" y="0"/>
                </a:moveTo>
                <a:lnTo>
                  <a:pt x="5161972" y="0"/>
                </a:lnTo>
                <a:cubicBezTo>
                  <a:pt x="5221781" y="0"/>
                  <a:pt x="5270265" y="48484"/>
                  <a:pt x="5270265" y="108293"/>
                </a:cubicBezTo>
                <a:lnTo>
                  <a:pt x="5270265" y="505368"/>
                </a:lnTo>
                <a:cubicBezTo>
                  <a:pt x="5270265" y="565177"/>
                  <a:pt x="5221781" y="613661"/>
                  <a:pt x="5161972" y="613661"/>
                </a:cubicBezTo>
                <a:lnTo>
                  <a:pt x="108293" y="613661"/>
                </a:lnTo>
                <a:cubicBezTo>
                  <a:pt x="48484" y="613661"/>
                  <a:pt x="0" y="565177"/>
                  <a:pt x="0" y="505368"/>
                </a:cubicBezTo>
                <a:lnTo>
                  <a:pt x="0" y="108293"/>
                </a:lnTo>
                <a:cubicBezTo>
                  <a:pt x="0" y="48524"/>
                  <a:pt x="48524" y="0"/>
                  <a:pt x="108293" y="0"/>
                </a:cubicBezTo>
                <a:close/>
              </a:path>
            </a:pathLst>
          </a:custGeom>
          <a:solidFill>
            <a:srgbClr val="F8FAFC"/>
          </a:solidFill>
          <a:ln/>
        </p:spPr>
      </p:sp>
      <p:sp>
        <p:nvSpPr>
          <p:cNvPr id="41" name="Shape 39"/>
          <p:cNvSpPr/>
          <p:nvPr/>
        </p:nvSpPr>
        <p:spPr>
          <a:xfrm>
            <a:off x="6493526" y="2418546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72195" y="0"/>
                </a:moveTo>
                <a:lnTo>
                  <a:pt x="216586" y="0"/>
                </a:lnTo>
                <a:cubicBezTo>
                  <a:pt x="256459" y="0"/>
                  <a:pt x="288782" y="32323"/>
                  <a:pt x="288782" y="72195"/>
                </a:cubicBezTo>
                <a:lnTo>
                  <a:pt x="288782" y="216586"/>
                </a:lnTo>
                <a:cubicBezTo>
                  <a:pt x="288782" y="256459"/>
                  <a:pt x="256459" y="288782"/>
                  <a:pt x="216586" y="288782"/>
                </a:cubicBezTo>
                <a:lnTo>
                  <a:pt x="72195" y="288782"/>
                </a:lnTo>
                <a:cubicBezTo>
                  <a:pt x="32323" y="288782"/>
                  <a:pt x="0" y="256459"/>
                  <a:pt x="0" y="216586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42" name="Text 40"/>
          <p:cNvSpPr/>
          <p:nvPr/>
        </p:nvSpPr>
        <p:spPr>
          <a:xfrm>
            <a:off x="6602722" y="2472693"/>
            <a:ext cx="135366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890601" y="2418546"/>
            <a:ext cx="1507079" cy="2165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7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Échantillon Aléatoire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890601" y="2635132"/>
            <a:ext cx="1498055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Données i.i.d.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85233" y="2996110"/>
            <a:ext cx="5270265" cy="613661"/>
          </a:xfrm>
          <a:custGeom>
            <a:avLst/>
            <a:gdLst/>
            <a:ahLst/>
            <a:cxnLst/>
            <a:rect l="l" t="t" r="r" b="b"/>
            <a:pathLst>
              <a:path w="5270265" h="613661">
                <a:moveTo>
                  <a:pt x="108293" y="0"/>
                </a:moveTo>
                <a:lnTo>
                  <a:pt x="5161972" y="0"/>
                </a:lnTo>
                <a:cubicBezTo>
                  <a:pt x="5221781" y="0"/>
                  <a:pt x="5270265" y="48484"/>
                  <a:pt x="5270265" y="108293"/>
                </a:cubicBezTo>
                <a:lnTo>
                  <a:pt x="5270265" y="505368"/>
                </a:lnTo>
                <a:cubicBezTo>
                  <a:pt x="5270265" y="565177"/>
                  <a:pt x="5221781" y="613661"/>
                  <a:pt x="5161972" y="613661"/>
                </a:cubicBezTo>
                <a:lnTo>
                  <a:pt x="108293" y="613661"/>
                </a:lnTo>
                <a:cubicBezTo>
                  <a:pt x="48484" y="613661"/>
                  <a:pt x="0" y="565177"/>
                  <a:pt x="0" y="505368"/>
                </a:cubicBezTo>
                <a:lnTo>
                  <a:pt x="0" y="108293"/>
                </a:lnTo>
                <a:cubicBezTo>
                  <a:pt x="0" y="48524"/>
                  <a:pt x="48524" y="0"/>
                  <a:pt x="108293" y="0"/>
                </a:cubicBezTo>
                <a:close/>
              </a:path>
            </a:pathLst>
          </a:custGeom>
          <a:solidFill>
            <a:srgbClr val="F8FAFC"/>
          </a:solidFill>
          <a:ln/>
        </p:spPr>
      </p:sp>
      <p:sp>
        <p:nvSpPr>
          <p:cNvPr id="46" name="Shape 44"/>
          <p:cNvSpPr/>
          <p:nvPr/>
        </p:nvSpPr>
        <p:spPr>
          <a:xfrm>
            <a:off x="6493526" y="3104403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72195" y="0"/>
                </a:moveTo>
                <a:lnTo>
                  <a:pt x="216586" y="0"/>
                </a:lnTo>
                <a:cubicBezTo>
                  <a:pt x="256459" y="0"/>
                  <a:pt x="288782" y="32323"/>
                  <a:pt x="288782" y="72195"/>
                </a:cubicBezTo>
                <a:lnTo>
                  <a:pt x="288782" y="216586"/>
                </a:lnTo>
                <a:cubicBezTo>
                  <a:pt x="288782" y="256459"/>
                  <a:pt x="256459" y="288782"/>
                  <a:pt x="216586" y="288782"/>
                </a:cubicBezTo>
                <a:lnTo>
                  <a:pt x="72195" y="288782"/>
                </a:lnTo>
                <a:cubicBezTo>
                  <a:pt x="32323" y="288782"/>
                  <a:pt x="0" y="256459"/>
                  <a:pt x="0" y="216586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47" name="Text 45"/>
          <p:cNvSpPr/>
          <p:nvPr/>
        </p:nvSpPr>
        <p:spPr>
          <a:xfrm>
            <a:off x="6602722" y="3158549"/>
            <a:ext cx="135366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890601" y="3104403"/>
            <a:ext cx="2210984" cy="2165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7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Pas de Multicolinéarité Parfaite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890601" y="3320989"/>
            <a:ext cx="2201960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rang(X) = p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85233" y="3681966"/>
            <a:ext cx="5270265" cy="613661"/>
          </a:xfrm>
          <a:custGeom>
            <a:avLst/>
            <a:gdLst/>
            <a:ahLst/>
            <a:cxnLst/>
            <a:rect l="l" t="t" r="r" b="b"/>
            <a:pathLst>
              <a:path w="5270265" h="613661">
                <a:moveTo>
                  <a:pt x="108293" y="0"/>
                </a:moveTo>
                <a:lnTo>
                  <a:pt x="5161972" y="0"/>
                </a:lnTo>
                <a:cubicBezTo>
                  <a:pt x="5221781" y="0"/>
                  <a:pt x="5270265" y="48484"/>
                  <a:pt x="5270265" y="108293"/>
                </a:cubicBezTo>
                <a:lnTo>
                  <a:pt x="5270265" y="505368"/>
                </a:lnTo>
                <a:cubicBezTo>
                  <a:pt x="5270265" y="565177"/>
                  <a:pt x="5221781" y="613661"/>
                  <a:pt x="5161972" y="613661"/>
                </a:cubicBezTo>
                <a:lnTo>
                  <a:pt x="108293" y="613661"/>
                </a:lnTo>
                <a:cubicBezTo>
                  <a:pt x="48484" y="613661"/>
                  <a:pt x="0" y="565177"/>
                  <a:pt x="0" y="505368"/>
                </a:cubicBezTo>
                <a:lnTo>
                  <a:pt x="0" y="108293"/>
                </a:lnTo>
                <a:cubicBezTo>
                  <a:pt x="0" y="48524"/>
                  <a:pt x="48524" y="0"/>
                  <a:pt x="108293" y="0"/>
                </a:cubicBezTo>
                <a:close/>
              </a:path>
            </a:pathLst>
          </a:custGeom>
          <a:solidFill>
            <a:srgbClr val="F8FAFC"/>
          </a:solidFill>
          <a:ln/>
        </p:spPr>
      </p:sp>
      <p:sp>
        <p:nvSpPr>
          <p:cNvPr id="51" name="Shape 49"/>
          <p:cNvSpPr/>
          <p:nvPr/>
        </p:nvSpPr>
        <p:spPr>
          <a:xfrm>
            <a:off x="6493526" y="3790259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72195" y="0"/>
                </a:moveTo>
                <a:lnTo>
                  <a:pt x="216586" y="0"/>
                </a:lnTo>
                <a:cubicBezTo>
                  <a:pt x="256459" y="0"/>
                  <a:pt x="288782" y="32323"/>
                  <a:pt x="288782" y="72195"/>
                </a:cubicBezTo>
                <a:lnTo>
                  <a:pt x="288782" y="216586"/>
                </a:lnTo>
                <a:cubicBezTo>
                  <a:pt x="288782" y="256459"/>
                  <a:pt x="256459" y="288782"/>
                  <a:pt x="216586" y="288782"/>
                </a:cubicBezTo>
                <a:lnTo>
                  <a:pt x="72195" y="288782"/>
                </a:lnTo>
                <a:cubicBezTo>
                  <a:pt x="32323" y="288782"/>
                  <a:pt x="0" y="256459"/>
                  <a:pt x="0" y="216586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52" name="Text 50"/>
          <p:cNvSpPr/>
          <p:nvPr/>
        </p:nvSpPr>
        <p:spPr>
          <a:xfrm>
            <a:off x="6602722" y="3844406"/>
            <a:ext cx="135366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890601" y="3790259"/>
            <a:ext cx="1200249" cy="2165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7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Espérance Nulle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890601" y="4006845"/>
            <a:ext cx="1191224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E(ε|X) = 0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85233" y="4367822"/>
            <a:ext cx="5270265" cy="613661"/>
          </a:xfrm>
          <a:custGeom>
            <a:avLst/>
            <a:gdLst/>
            <a:ahLst/>
            <a:cxnLst/>
            <a:rect l="l" t="t" r="r" b="b"/>
            <a:pathLst>
              <a:path w="5270265" h="613661">
                <a:moveTo>
                  <a:pt x="108293" y="0"/>
                </a:moveTo>
                <a:lnTo>
                  <a:pt x="5161972" y="0"/>
                </a:lnTo>
                <a:cubicBezTo>
                  <a:pt x="5221781" y="0"/>
                  <a:pt x="5270265" y="48484"/>
                  <a:pt x="5270265" y="108293"/>
                </a:cubicBezTo>
                <a:lnTo>
                  <a:pt x="5270265" y="505368"/>
                </a:lnTo>
                <a:cubicBezTo>
                  <a:pt x="5270265" y="565177"/>
                  <a:pt x="5221781" y="613661"/>
                  <a:pt x="5161972" y="613661"/>
                </a:cubicBezTo>
                <a:lnTo>
                  <a:pt x="108293" y="613661"/>
                </a:lnTo>
                <a:cubicBezTo>
                  <a:pt x="48484" y="613661"/>
                  <a:pt x="0" y="565177"/>
                  <a:pt x="0" y="505368"/>
                </a:cubicBezTo>
                <a:lnTo>
                  <a:pt x="0" y="108293"/>
                </a:lnTo>
                <a:cubicBezTo>
                  <a:pt x="0" y="48524"/>
                  <a:pt x="48524" y="0"/>
                  <a:pt x="108293" y="0"/>
                </a:cubicBezTo>
                <a:close/>
              </a:path>
            </a:pathLst>
          </a:custGeom>
          <a:solidFill>
            <a:srgbClr val="F8FAFC"/>
          </a:solidFill>
          <a:ln/>
        </p:spPr>
      </p:sp>
      <p:sp>
        <p:nvSpPr>
          <p:cNvPr id="56" name="Shape 54"/>
          <p:cNvSpPr/>
          <p:nvPr/>
        </p:nvSpPr>
        <p:spPr>
          <a:xfrm>
            <a:off x="6493526" y="4476115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72195" y="0"/>
                </a:moveTo>
                <a:lnTo>
                  <a:pt x="216586" y="0"/>
                </a:lnTo>
                <a:cubicBezTo>
                  <a:pt x="256459" y="0"/>
                  <a:pt x="288782" y="32323"/>
                  <a:pt x="288782" y="72195"/>
                </a:cubicBezTo>
                <a:lnTo>
                  <a:pt x="288782" y="216586"/>
                </a:lnTo>
                <a:cubicBezTo>
                  <a:pt x="288782" y="256459"/>
                  <a:pt x="256459" y="288782"/>
                  <a:pt x="216586" y="288782"/>
                </a:cubicBezTo>
                <a:lnTo>
                  <a:pt x="72195" y="288782"/>
                </a:lnTo>
                <a:cubicBezTo>
                  <a:pt x="32323" y="288782"/>
                  <a:pt x="0" y="256459"/>
                  <a:pt x="0" y="216586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57" name="Text 55"/>
          <p:cNvSpPr/>
          <p:nvPr/>
        </p:nvSpPr>
        <p:spPr>
          <a:xfrm>
            <a:off x="6602722" y="4530262"/>
            <a:ext cx="135366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890601" y="4476115"/>
            <a:ext cx="1308542" cy="2165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7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Homoscédasticité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890601" y="4692702"/>
            <a:ext cx="1299517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Var(ε|X) = σ²I</a:t>
            </a:r>
            <a:pPr>
              <a:lnSpc>
                <a:spcPct val="120000"/>
              </a:lnSpc>
            </a:pPr>
            <a:r>
              <a:rPr lang="en-US" sz="746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392452" y="5060898"/>
            <a:ext cx="5248606" cy="628100"/>
          </a:xfrm>
          <a:custGeom>
            <a:avLst/>
            <a:gdLst/>
            <a:ahLst/>
            <a:cxnLst/>
            <a:rect l="l" t="t" r="r" b="b"/>
            <a:pathLst>
              <a:path w="5248606" h="628100">
                <a:moveTo>
                  <a:pt x="108291" y="0"/>
                </a:moveTo>
                <a:lnTo>
                  <a:pt x="5140316" y="0"/>
                </a:lnTo>
                <a:cubicBezTo>
                  <a:pt x="5200123" y="0"/>
                  <a:pt x="5248606" y="48483"/>
                  <a:pt x="5248606" y="108291"/>
                </a:cubicBezTo>
                <a:lnTo>
                  <a:pt x="5248606" y="519809"/>
                </a:lnTo>
                <a:cubicBezTo>
                  <a:pt x="5248606" y="579617"/>
                  <a:pt x="5200123" y="628100"/>
                  <a:pt x="5140316" y="628100"/>
                </a:cubicBezTo>
                <a:lnTo>
                  <a:pt x="108291" y="628100"/>
                </a:lnTo>
                <a:cubicBezTo>
                  <a:pt x="48483" y="628100"/>
                  <a:pt x="0" y="579617"/>
                  <a:pt x="0" y="519809"/>
                </a:cubicBezTo>
                <a:lnTo>
                  <a:pt x="0" y="108291"/>
                </a:lnTo>
                <a:cubicBezTo>
                  <a:pt x="0" y="48523"/>
                  <a:pt x="48523" y="0"/>
                  <a:pt x="108291" y="0"/>
                </a:cubicBezTo>
                <a:close/>
              </a:path>
            </a:pathLst>
          </a:custGeom>
          <a:solidFill>
            <a:srgbClr val="FFFBEB"/>
          </a:solidFill>
          <a:ln w="20320">
            <a:solidFill>
              <a:srgbClr val="FEE685"/>
            </a:solidFill>
            <a:prstDash val="solid"/>
          </a:ln>
        </p:spPr>
      </p:sp>
      <p:sp>
        <p:nvSpPr>
          <p:cNvPr id="61" name="Shape 59"/>
          <p:cNvSpPr/>
          <p:nvPr/>
        </p:nvSpPr>
        <p:spPr>
          <a:xfrm>
            <a:off x="6507965" y="5176412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72195" y="0"/>
                </a:moveTo>
                <a:lnTo>
                  <a:pt x="216586" y="0"/>
                </a:lnTo>
                <a:cubicBezTo>
                  <a:pt x="256459" y="0"/>
                  <a:pt x="288782" y="32323"/>
                  <a:pt x="288782" y="72195"/>
                </a:cubicBezTo>
                <a:lnTo>
                  <a:pt x="288782" y="216586"/>
                </a:lnTo>
                <a:cubicBezTo>
                  <a:pt x="288782" y="256459"/>
                  <a:pt x="256459" y="288782"/>
                  <a:pt x="216586" y="288782"/>
                </a:cubicBezTo>
                <a:lnTo>
                  <a:pt x="72195" y="288782"/>
                </a:lnTo>
                <a:cubicBezTo>
                  <a:pt x="32323" y="288782"/>
                  <a:pt x="0" y="256459"/>
                  <a:pt x="0" y="216586"/>
                </a:cubicBezTo>
                <a:lnTo>
                  <a:pt x="0" y="72195"/>
                </a:lnTo>
                <a:cubicBezTo>
                  <a:pt x="0" y="32323"/>
                  <a:pt x="32323" y="0"/>
                  <a:pt x="72195" y="0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62" name="Text 60"/>
          <p:cNvSpPr/>
          <p:nvPr/>
        </p:nvSpPr>
        <p:spPr>
          <a:xfrm>
            <a:off x="6617161" y="5230558"/>
            <a:ext cx="135366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905040" y="5176412"/>
            <a:ext cx="1516104" cy="2165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7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Normalité (inférence)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905040" y="5392998"/>
            <a:ext cx="1507079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ε|X ~ N(0, σ²I</a:t>
            </a:r>
            <a:pPr>
              <a:lnSpc>
                <a:spcPct val="120000"/>
              </a:lnSpc>
            </a:pPr>
            <a:r>
              <a:rPr lang="en-US" sz="746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</a:t>
            </a:r>
            <a:pPr>
              <a:lnSpc>
                <a:spcPct val="120000"/>
              </a:lnSpc>
            </a:pPr>
            <a:r>
              <a:rPr lang="en-US" sz="995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360977" y="360977"/>
            <a:ext cx="11533217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spc="50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03. Modélisation et Estimation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360977" y="577563"/>
            <a:ext cx="11605412" cy="3248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132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Le Modèle de Régression Linéaire Multiple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7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3400" y="990600"/>
            <a:ext cx="11353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A4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 de Breusch-Pagan et correction par erreurs standards robustes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400050" y="1371600"/>
            <a:ext cx="5619750" cy="4457700"/>
          </a:xfrm>
          <a:custGeom>
            <a:avLst/>
            <a:gdLst/>
            <a:ahLst/>
            <a:cxnLst/>
            <a:rect l="l" t="t" r="r" b="b"/>
            <a:pathLst>
              <a:path w="5619750" h="4457700">
                <a:moveTo>
                  <a:pt x="38100" y="0"/>
                </a:moveTo>
                <a:lnTo>
                  <a:pt x="5543568" y="0"/>
                </a:lnTo>
                <a:cubicBezTo>
                  <a:pt x="5585642" y="0"/>
                  <a:pt x="5619750" y="34108"/>
                  <a:pt x="5619750" y="76182"/>
                </a:cubicBezTo>
                <a:lnTo>
                  <a:pt x="5619750" y="4381518"/>
                </a:lnTo>
                <a:cubicBezTo>
                  <a:pt x="5619750" y="4423592"/>
                  <a:pt x="5585642" y="4457700"/>
                  <a:pt x="5543568" y="4457700"/>
                </a:cubicBezTo>
                <a:lnTo>
                  <a:pt x="38100" y="4457700"/>
                </a:lnTo>
                <a:cubicBezTo>
                  <a:pt x="17072" y="4457700"/>
                  <a:pt x="0" y="4440628"/>
                  <a:pt x="0" y="4419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400050" y="1371600"/>
            <a:ext cx="38100" cy="4457700"/>
          </a:xfrm>
          <a:custGeom>
            <a:avLst/>
            <a:gdLst/>
            <a:ahLst/>
            <a:cxnLst/>
            <a:rect l="l" t="t" r="r" b="b"/>
            <a:pathLst>
              <a:path w="38100" h="4457700">
                <a:moveTo>
                  <a:pt x="38100" y="0"/>
                </a:moveTo>
                <a:lnTo>
                  <a:pt x="38100" y="0"/>
                </a:lnTo>
                <a:lnTo>
                  <a:pt x="38100" y="4457700"/>
                </a:lnTo>
                <a:lnTo>
                  <a:pt x="38100" y="4457700"/>
                </a:lnTo>
                <a:cubicBezTo>
                  <a:pt x="17072" y="4457700"/>
                  <a:pt x="0" y="4440628"/>
                  <a:pt x="0" y="4419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5A5A"/>
          </a:solidFill>
          <a:ln/>
        </p:spPr>
      </p:sp>
      <p:sp>
        <p:nvSpPr>
          <p:cNvPr id="5" name="Shape 3"/>
          <p:cNvSpPr/>
          <p:nvPr/>
        </p:nvSpPr>
        <p:spPr>
          <a:xfrm>
            <a:off x="571500" y="1524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2D5A5A"/>
          </a:solidFill>
          <a:ln/>
        </p:spPr>
      </p:sp>
      <p:sp>
        <p:nvSpPr>
          <p:cNvPr id="6" name="Shape 4"/>
          <p:cNvSpPr/>
          <p:nvPr/>
        </p:nvSpPr>
        <p:spPr>
          <a:xfrm>
            <a:off x="678656" y="1628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14724" y="3148"/>
                </a:moveTo>
                <a:cubicBezTo>
                  <a:pt x="110538" y="-1038"/>
                  <a:pt x="103741" y="-1038"/>
                  <a:pt x="99555" y="3148"/>
                </a:cubicBezTo>
                <a:cubicBezTo>
                  <a:pt x="95369" y="7334"/>
                  <a:pt x="95369" y="14131"/>
                  <a:pt x="99555" y="18317"/>
                </a:cubicBezTo>
                <a:lnTo>
                  <a:pt x="102703" y="21431"/>
                </a:lnTo>
                <a:lnTo>
                  <a:pt x="9410" y="114724"/>
                </a:lnTo>
                <a:cubicBezTo>
                  <a:pt x="3382" y="120752"/>
                  <a:pt x="0" y="128922"/>
                  <a:pt x="0" y="137461"/>
                </a:cubicBezTo>
                <a:lnTo>
                  <a:pt x="0" y="139303"/>
                </a:lnTo>
                <a:cubicBezTo>
                  <a:pt x="0" y="157051"/>
                  <a:pt x="14399" y="171450"/>
                  <a:pt x="32147" y="171450"/>
                </a:cubicBezTo>
                <a:lnTo>
                  <a:pt x="33989" y="171450"/>
                </a:lnTo>
                <a:cubicBezTo>
                  <a:pt x="42528" y="171450"/>
                  <a:pt x="50698" y="168068"/>
                  <a:pt x="56726" y="162040"/>
                </a:cubicBezTo>
                <a:lnTo>
                  <a:pt x="150019" y="68747"/>
                </a:lnTo>
                <a:lnTo>
                  <a:pt x="153166" y="71895"/>
                </a:lnTo>
                <a:cubicBezTo>
                  <a:pt x="157352" y="76081"/>
                  <a:pt x="164150" y="76081"/>
                  <a:pt x="168336" y="71895"/>
                </a:cubicBezTo>
                <a:cubicBezTo>
                  <a:pt x="172522" y="67709"/>
                  <a:pt x="172522" y="60912"/>
                  <a:pt x="168336" y="56726"/>
                </a:cubicBezTo>
                <a:lnTo>
                  <a:pt x="114758" y="3148"/>
                </a:lnTo>
                <a:close/>
                <a:moveTo>
                  <a:pt x="68747" y="85725"/>
                </a:moveTo>
                <a:lnTo>
                  <a:pt x="117872" y="36601"/>
                </a:lnTo>
                <a:lnTo>
                  <a:pt x="134849" y="53578"/>
                </a:lnTo>
                <a:lnTo>
                  <a:pt x="102703" y="85725"/>
                </a:lnTo>
                <a:lnTo>
                  <a:pt x="68714" y="8572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066800" y="1581150"/>
            <a:ext cx="267546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2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Test de Breusch-Pagan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71500" y="2019300"/>
            <a:ext cx="5295900" cy="914400"/>
          </a:xfrm>
          <a:custGeom>
            <a:avLst/>
            <a:gdLst/>
            <a:ahLst/>
            <a:cxnLst/>
            <a:rect l="l" t="t" r="r" b="b"/>
            <a:pathLst>
              <a:path w="5295900" h="914400">
                <a:moveTo>
                  <a:pt x="76197" y="0"/>
                </a:moveTo>
                <a:lnTo>
                  <a:pt x="5219703" y="0"/>
                </a:lnTo>
                <a:cubicBezTo>
                  <a:pt x="5261785" y="0"/>
                  <a:pt x="5295900" y="34115"/>
                  <a:pt x="5295900" y="76197"/>
                </a:cubicBezTo>
                <a:lnTo>
                  <a:pt x="5295900" y="838203"/>
                </a:lnTo>
                <a:cubicBezTo>
                  <a:pt x="5295900" y="880285"/>
                  <a:pt x="5261785" y="914400"/>
                  <a:pt x="5219703" y="914400"/>
                </a:cubicBezTo>
                <a:lnTo>
                  <a:pt x="76197" y="914400"/>
                </a:lnTo>
                <a:cubicBezTo>
                  <a:pt x="34115" y="914400"/>
                  <a:pt x="0" y="880285"/>
                  <a:pt x="0" y="8382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F8F7F4"/>
          </a:solidFill>
          <a:ln/>
        </p:spPr>
      </p:sp>
      <p:sp>
        <p:nvSpPr>
          <p:cNvPr id="9" name="Text 7"/>
          <p:cNvSpPr/>
          <p:nvPr/>
        </p:nvSpPr>
        <p:spPr>
          <a:xfrm>
            <a:off x="685800" y="21336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5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Objectif du Test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85800" y="2400300"/>
            <a:ext cx="51435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Tester l'hypothèse nulle d' </a:t>
            </a:r>
            <a:pPr>
              <a:lnSpc>
                <a:spcPct val="110000"/>
              </a:lnSpc>
            </a:pPr>
            <a:r>
              <a:rPr lang="en-US" sz="1200" b="1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homoscédasticité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(variance constante des erreurs)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5310" y="3051810"/>
            <a:ext cx="5284470" cy="1303020"/>
          </a:xfrm>
          <a:custGeom>
            <a:avLst/>
            <a:gdLst/>
            <a:ahLst/>
            <a:cxnLst/>
            <a:rect l="l" t="t" r="r" b="b"/>
            <a:pathLst>
              <a:path w="5284470" h="1303020">
                <a:moveTo>
                  <a:pt x="76201" y="0"/>
                </a:moveTo>
                <a:lnTo>
                  <a:pt x="5208269" y="0"/>
                </a:lnTo>
                <a:cubicBezTo>
                  <a:pt x="5250354" y="0"/>
                  <a:pt x="5284470" y="34116"/>
                  <a:pt x="5284470" y="76201"/>
                </a:cubicBezTo>
                <a:lnTo>
                  <a:pt x="5284470" y="1226819"/>
                </a:lnTo>
                <a:cubicBezTo>
                  <a:pt x="5284470" y="1268904"/>
                  <a:pt x="5250354" y="1303020"/>
                  <a:pt x="5208269" y="1303020"/>
                </a:cubicBezTo>
                <a:lnTo>
                  <a:pt x="76201" y="1303020"/>
                </a:lnTo>
                <a:cubicBezTo>
                  <a:pt x="34116" y="1303020"/>
                  <a:pt x="0" y="1268904"/>
                  <a:pt x="0" y="12268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EF2F2"/>
          </a:solidFill>
          <a:ln w="10160">
            <a:solidFill>
              <a:srgbClr val="FFC9C9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12470" y="320802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E7000B"/>
          </a:solidFill>
          <a:ln/>
        </p:spPr>
      </p:sp>
      <p:sp>
        <p:nvSpPr>
          <p:cNvPr id="13" name="Text 11"/>
          <p:cNvSpPr/>
          <p:nvPr/>
        </p:nvSpPr>
        <p:spPr>
          <a:xfrm>
            <a:off x="960120" y="3169920"/>
            <a:ext cx="1162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Résultat du Test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93420" y="3474720"/>
            <a:ext cx="1087160" cy="2209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Statistique BP :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734860" y="3478530"/>
            <a:ext cx="655201" cy="213360"/>
          </a:xfrm>
          <a:custGeom>
            <a:avLst/>
            <a:gdLst/>
            <a:ahLst/>
            <a:cxnLst/>
            <a:rect l="l" t="t" r="r" b="b"/>
            <a:pathLst>
              <a:path w="655201" h="213360">
                <a:moveTo>
                  <a:pt x="38100" y="0"/>
                </a:moveTo>
                <a:lnTo>
                  <a:pt x="617101" y="0"/>
                </a:lnTo>
                <a:cubicBezTo>
                  <a:pt x="638143" y="0"/>
                  <a:pt x="655201" y="17058"/>
                  <a:pt x="655201" y="38100"/>
                </a:cubicBezTo>
                <a:lnTo>
                  <a:pt x="655201" y="175260"/>
                </a:lnTo>
                <a:cubicBezTo>
                  <a:pt x="655201" y="196302"/>
                  <a:pt x="638143" y="213360"/>
                  <a:pt x="617101" y="213360"/>
                </a:cubicBezTo>
                <a:lnTo>
                  <a:pt x="38100" y="213360"/>
                </a:lnTo>
                <a:cubicBezTo>
                  <a:pt x="17072" y="213360"/>
                  <a:pt x="0" y="196288"/>
                  <a:pt x="0" y="175260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16" name="Text 14"/>
          <p:cNvSpPr/>
          <p:nvPr/>
        </p:nvSpPr>
        <p:spPr>
          <a:xfrm>
            <a:off x="1734860" y="3478530"/>
            <a:ext cx="731401" cy="21336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A1A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77.460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93420" y="3741420"/>
            <a:ext cx="646509" cy="2209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p-value :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294209" y="3745230"/>
            <a:ext cx="739021" cy="213360"/>
          </a:xfrm>
          <a:custGeom>
            <a:avLst/>
            <a:gdLst/>
            <a:ahLst/>
            <a:cxnLst/>
            <a:rect l="l" t="t" r="r" b="b"/>
            <a:pathLst>
              <a:path w="739021" h="213360">
                <a:moveTo>
                  <a:pt x="38100" y="0"/>
                </a:moveTo>
                <a:lnTo>
                  <a:pt x="700921" y="0"/>
                </a:lnTo>
                <a:cubicBezTo>
                  <a:pt x="721963" y="0"/>
                  <a:pt x="739021" y="17058"/>
                  <a:pt x="739021" y="38100"/>
                </a:cubicBezTo>
                <a:lnTo>
                  <a:pt x="739021" y="175260"/>
                </a:lnTo>
                <a:cubicBezTo>
                  <a:pt x="739021" y="196302"/>
                  <a:pt x="721963" y="213360"/>
                  <a:pt x="700921" y="213360"/>
                </a:cubicBezTo>
                <a:lnTo>
                  <a:pt x="38100" y="213360"/>
                </a:lnTo>
                <a:cubicBezTo>
                  <a:pt x="17072" y="213360"/>
                  <a:pt x="0" y="196288"/>
                  <a:pt x="0" y="175260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19" name="Text 17"/>
          <p:cNvSpPr/>
          <p:nvPr/>
        </p:nvSpPr>
        <p:spPr>
          <a:xfrm>
            <a:off x="1294209" y="3745230"/>
            <a:ext cx="815221" cy="21336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A1A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 0.001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93420" y="4008120"/>
            <a:ext cx="5124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→ Rejet de H₀ : Hétéroscédasticité détectée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71500" y="4472940"/>
            <a:ext cx="5295900" cy="1200150"/>
          </a:xfrm>
          <a:custGeom>
            <a:avLst/>
            <a:gdLst/>
            <a:ahLst/>
            <a:cxnLst/>
            <a:rect l="l" t="t" r="r" b="b"/>
            <a:pathLst>
              <a:path w="5295900" h="1200150">
                <a:moveTo>
                  <a:pt x="76198" y="0"/>
                </a:moveTo>
                <a:lnTo>
                  <a:pt x="5219702" y="0"/>
                </a:lnTo>
                <a:cubicBezTo>
                  <a:pt x="5261785" y="0"/>
                  <a:pt x="5295900" y="34115"/>
                  <a:pt x="5295900" y="76198"/>
                </a:cubicBezTo>
                <a:lnTo>
                  <a:pt x="5295900" y="1123952"/>
                </a:lnTo>
                <a:cubicBezTo>
                  <a:pt x="5295900" y="1166035"/>
                  <a:pt x="5261785" y="1200150"/>
                  <a:pt x="5219702" y="1200150"/>
                </a:cubicBezTo>
                <a:lnTo>
                  <a:pt x="76198" y="1200150"/>
                </a:lnTo>
                <a:cubicBezTo>
                  <a:pt x="34115" y="1200150"/>
                  <a:pt x="0" y="1166035"/>
                  <a:pt x="0" y="112395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8F7F4"/>
          </a:solidFill>
          <a:ln/>
        </p:spPr>
      </p:sp>
      <p:sp>
        <p:nvSpPr>
          <p:cNvPr id="22" name="Text 20"/>
          <p:cNvSpPr/>
          <p:nvPr/>
        </p:nvSpPr>
        <p:spPr>
          <a:xfrm>
            <a:off x="685800" y="458724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5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Implications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04850" y="489204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709" y="49709"/>
                </a:moveTo>
                <a:cubicBezTo>
                  <a:pt x="52507" y="46911"/>
                  <a:pt x="57031" y="46911"/>
                  <a:pt x="59799" y="49709"/>
                </a:cubicBezTo>
                <a:lnTo>
                  <a:pt x="76170" y="66080"/>
                </a:lnTo>
                <a:lnTo>
                  <a:pt x="92541" y="49709"/>
                </a:lnTo>
                <a:cubicBezTo>
                  <a:pt x="95339" y="46911"/>
                  <a:pt x="99864" y="46911"/>
                  <a:pt x="102632" y="49709"/>
                </a:cubicBezTo>
                <a:cubicBezTo>
                  <a:pt x="105400" y="52507"/>
                  <a:pt x="105430" y="57031"/>
                  <a:pt x="102632" y="59799"/>
                </a:cubicBezTo>
                <a:lnTo>
                  <a:pt x="86261" y="76170"/>
                </a:lnTo>
                <a:lnTo>
                  <a:pt x="102632" y="92541"/>
                </a:lnTo>
                <a:cubicBezTo>
                  <a:pt x="105430" y="95339"/>
                  <a:pt x="105430" y="99864"/>
                  <a:pt x="102632" y="102632"/>
                </a:cubicBezTo>
                <a:cubicBezTo>
                  <a:pt x="99834" y="105400"/>
                  <a:pt x="95310" y="105430"/>
                  <a:pt x="92541" y="102632"/>
                </a:cubicBezTo>
                <a:lnTo>
                  <a:pt x="76170" y="86261"/>
                </a:lnTo>
                <a:lnTo>
                  <a:pt x="59799" y="102632"/>
                </a:lnTo>
                <a:cubicBezTo>
                  <a:pt x="57001" y="105430"/>
                  <a:pt x="52477" y="105430"/>
                  <a:pt x="49709" y="102632"/>
                </a:cubicBezTo>
                <a:cubicBezTo>
                  <a:pt x="46940" y="99834"/>
                  <a:pt x="46911" y="95310"/>
                  <a:pt x="49709" y="92541"/>
                </a:cubicBezTo>
                <a:lnTo>
                  <a:pt x="66080" y="76170"/>
                </a:lnTo>
                <a:lnTo>
                  <a:pt x="49709" y="59799"/>
                </a:lnTo>
                <a:cubicBezTo>
                  <a:pt x="46911" y="57001"/>
                  <a:pt x="46911" y="52477"/>
                  <a:pt x="49709" y="49709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4" name="Text 22"/>
          <p:cNvSpPr/>
          <p:nvPr/>
        </p:nvSpPr>
        <p:spPr>
          <a:xfrm>
            <a:off x="952500" y="4853940"/>
            <a:ext cx="24384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Erreurs standards MCO incorrectes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04850" y="513969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709" y="49709"/>
                </a:moveTo>
                <a:cubicBezTo>
                  <a:pt x="52507" y="46911"/>
                  <a:pt x="57031" y="46911"/>
                  <a:pt x="59799" y="49709"/>
                </a:cubicBezTo>
                <a:lnTo>
                  <a:pt x="76170" y="66080"/>
                </a:lnTo>
                <a:lnTo>
                  <a:pt x="92541" y="49709"/>
                </a:lnTo>
                <a:cubicBezTo>
                  <a:pt x="95339" y="46911"/>
                  <a:pt x="99864" y="46911"/>
                  <a:pt x="102632" y="49709"/>
                </a:cubicBezTo>
                <a:cubicBezTo>
                  <a:pt x="105400" y="52507"/>
                  <a:pt x="105430" y="57031"/>
                  <a:pt x="102632" y="59799"/>
                </a:cubicBezTo>
                <a:lnTo>
                  <a:pt x="86261" y="76170"/>
                </a:lnTo>
                <a:lnTo>
                  <a:pt x="102632" y="92541"/>
                </a:lnTo>
                <a:cubicBezTo>
                  <a:pt x="105430" y="95339"/>
                  <a:pt x="105430" y="99864"/>
                  <a:pt x="102632" y="102632"/>
                </a:cubicBezTo>
                <a:cubicBezTo>
                  <a:pt x="99834" y="105400"/>
                  <a:pt x="95310" y="105430"/>
                  <a:pt x="92541" y="102632"/>
                </a:cubicBezTo>
                <a:lnTo>
                  <a:pt x="76170" y="86261"/>
                </a:lnTo>
                <a:lnTo>
                  <a:pt x="59799" y="102632"/>
                </a:lnTo>
                <a:cubicBezTo>
                  <a:pt x="57001" y="105430"/>
                  <a:pt x="52477" y="105430"/>
                  <a:pt x="49709" y="102632"/>
                </a:cubicBezTo>
                <a:cubicBezTo>
                  <a:pt x="46940" y="99834"/>
                  <a:pt x="46911" y="95310"/>
                  <a:pt x="49709" y="92541"/>
                </a:cubicBezTo>
                <a:lnTo>
                  <a:pt x="66080" y="76170"/>
                </a:lnTo>
                <a:lnTo>
                  <a:pt x="49709" y="59799"/>
                </a:lnTo>
                <a:cubicBezTo>
                  <a:pt x="46911" y="57001"/>
                  <a:pt x="46911" y="52477"/>
                  <a:pt x="49709" y="49709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6" name="Text 24"/>
          <p:cNvSpPr/>
          <p:nvPr/>
        </p:nvSpPr>
        <p:spPr>
          <a:xfrm>
            <a:off x="952500" y="5101590"/>
            <a:ext cx="143827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Tests t et F invalidés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04850" y="538734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709" y="49709"/>
                </a:moveTo>
                <a:cubicBezTo>
                  <a:pt x="52507" y="46911"/>
                  <a:pt x="57031" y="46911"/>
                  <a:pt x="59799" y="49709"/>
                </a:cubicBezTo>
                <a:lnTo>
                  <a:pt x="76170" y="66080"/>
                </a:lnTo>
                <a:lnTo>
                  <a:pt x="92541" y="49709"/>
                </a:lnTo>
                <a:cubicBezTo>
                  <a:pt x="95339" y="46911"/>
                  <a:pt x="99864" y="46911"/>
                  <a:pt x="102632" y="49709"/>
                </a:cubicBezTo>
                <a:cubicBezTo>
                  <a:pt x="105400" y="52507"/>
                  <a:pt x="105430" y="57031"/>
                  <a:pt x="102632" y="59799"/>
                </a:cubicBezTo>
                <a:lnTo>
                  <a:pt x="86261" y="76170"/>
                </a:lnTo>
                <a:lnTo>
                  <a:pt x="102632" y="92541"/>
                </a:lnTo>
                <a:cubicBezTo>
                  <a:pt x="105430" y="95339"/>
                  <a:pt x="105430" y="99864"/>
                  <a:pt x="102632" y="102632"/>
                </a:cubicBezTo>
                <a:cubicBezTo>
                  <a:pt x="99834" y="105400"/>
                  <a:pt x="95310" y="105430"/>
                  <a:pt x="92541" y="102632"/>
                </a:cubicBezTo>
                <a:lnTo>
                  <a:pt x="76170" y="86261"/>
                </a:lnTo>
                <a:lnTo>
                  <a:pt x="59799" y="102632"/>
                </a:lnTo>
                <a:cubicBezTo>
                  <a:pt x="57001" y="105430"/>
                  <a:pt x="52477" y="105430"/>
                  <a:pt x="49709" y="102632"/>
                </a:cubicBezTo>
                <a:cubicBezTo>
                  <a:pt x="46940" y="99834"/>
                  <a:pt x="46911" y="95310"/>
                  <a:pt x="49709" y="92541"/>
                </a:cubicBezTo>
                <a:lnTo>
                  <a:pt x="66080" y="76170"/>
                </a:lnTo>
                <a:lnTo>
                  <a:pt x="49709" y="59799"/>
                </a:lnTo>
                <a:cubicBezTo>
                  <a:pt x="46911" y="57001"/>
                  <a:pt x="46911" y="52477"/>
                  <a:pt x="49709" y="49709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8" name="Text 26"/>
          <p:cNvSpPr/>
          <p:nvPr/>
        </p:nvSpPr>
        <p:spPr>
          <a:xfrm>
            <a:off x="952500" y="5349240"/>
            <a:ext cx="241935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Intervalles de confiance non fiables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91250" y="1371600"/>
            <a:ext cx="5619750" cy="4457700"/>
          </a:xfrm>
          <a:custGeom>
            <a:avLst/>
            <a:gdLst/>
            <a:ahLst/>
            <a:cxnLst/>
            <a:rect l="l" t="t" r="r" b="b"/>
            <a:pathLst>
              <a:path w="5619750" h="4457700">
                <a:moveTo>
                  <a:pt x="38100" y="0"/>
                </a:moveTo>
                <a:lnTo>
                  <a:pt x="5543568" y="0"/>
                </a:lnTo>
                <a:cubicBezTo>
                  <a:pt x="5585642" y="0"/>
                  <a:pt x="5619750" y="34108"/>
                  <a:pt x="5619750" y="76182"/>
                </a:cubicBezTo>
                <a:lnTo>
                  <a:pt x="5619750" y="4381518"/>
                </a:lnTo>
                <a:cubicBezTo>
                  <a:pt x="5619750" y="4423592"/>
                  <a:pt x="5585642" y="4457700"/>
                  <a:pt x="5543568" y="4457700"/>
                </a:cubicBezTo>
                <a:lnTo>
                  <a:pt x="38100" y="4457700"/>
                </a:lnTo>
                <a:cubicBezTo>
                  <a:pt x="17072" y="4457700"/>
                  <a:pt x="0" y="4440628"/>
                  <a:pt x="0" y="4419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6191250" y="1371600"/>
            <a:ext cx="38100" cy="4457700"/>
          </a:xfrm>
          <a:custGeom>
            <a:avLst/>
            <a:gdLst/>
            <a:ahLst/>
            <a:cxnLst/>
            <a:rect l="l" t="t" r="r" b="b"/>
            <a:pathLst>
              <a:path w="38100" h="4457700">
                <a:moveTo>
                  <a:pt x="38100" y="0"/>
                </a:moveTo>
                <a:lnTo>
                  <a:pt x="38100" y="0"/>
                </a:lnTo>
                <a:lnTo>
                  <a:pt x="38100" y="4457700"/>
                </a:lnTo>
                <a:lnTo>
                  <a:pt x="38100" y="4457700"/>
                </a:lnTo>
                <a:cubicBezTo>
                  <a:pt x="17072" y="4457700"/>
                  <a:pt x="0" y="4440628"/>
                  <a:pt x="0" y="4419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9A87C"/>
          </a:solidFill>
          <a:ln/>
        </p:spPr>
      </p:sp>
      <p:sp>
        <p:nvSpPr>
          <p:cNvPr id="31" name="Shape 29"/>
          <p:cNvSpPr/>
          <p:nvPr/>
        </p:nvSpPr>
        <p:spPr>
          <a:xfrm>
            <a:off x="6362700" y="1524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9A87C"/>
          </a:solidFill>
          <a:ln/>
        </p:spPr>
      </p:sp>
      <p:sp>
        <p:nvSpPr>
          <p:cNvPr id="32" name="Shape 30"/>
          <p:cNvSpPr/>
          <p:nvPr/>
        </p:nvSpPr>
        <p:spPr>
          <a:xfrm>
            <a:off x="6459141" y="162877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70579" y="33018"/>
                </a:moveTo>
                <a:cubicBezTo>
                  <a:pt x="173124" y="30473"/>
                  <a:pt x="177377" y="31109"/>
                  <a:pt x="178650" y="34457"/>
                </a:cubicBezTo>
                <a:cubicBezTo>
                  <a:pt x="180927" y="40385"/>
                  <a:pt x="182166" y="46847"/>
                  <a:pt x="182166" y="53578"/>
                </a:cubicBezTo>
                <a:cubicBezTo>
                  <a:pt x="182166" y="83180"/>
                  <a:pt x="158189" y="107156"/>
                  <a:pt x="128588" y="107156"/>
                </a:cubicBezTo>
                <a:cubicBezTo>
                  <a:pt x="122727" y="107156"/>
                  <a:pt x="117068" y="106219"/>
                  <a:pt x="111777" y="104477"/>
                </a:cubicBezTo>
                <a:lnTo>
                  <a:pt x="49191" y="167063"/>
                </a:lnTo>
                <a:cubicBezTo>
                  <a:pt x="39782" y="176473"/>
                  <a:pt x="24512" y="176473"/>
                  <a:pt x="15102" y="167063"/>
                </a:cubicBezTo>
                <a:cubicBezTo>
                  <a:pt x="5693" y="157654"/>
                  <a:pt x="5693" y="142384"/>
                  <a:pt x="15102" y="132974"/>
                </a:cubicBezTo>
                <a:lnTo>
                  <a:pt x="77688" y="70388"/>
                </a:lnTo>
                <a:cubicBezTo>
                  <a:pt x="75947" y="65097"/>
                  <a:pt x="75009" y="59472"/>
                  <a:pt x="75009" y="53578"/>
                </a:cubicBezTo>
                <a:cubicBezTo>
                  <a:pt x="75009" y="23976"/>
                  <a:pt x="98986" y="0"/>
                  <a:pt x="128588" y="0"/>
                </a:cubicBezTo>
                <a:cubicBezTo>
                  <a:pt x="135318" y="0"/>
                  <a:pt x="141781" y="1239"/>
                  <a:pt x="147708" y="3516"/>
                </a:cubicBezTo>
                <a:cubicBezTo>
                  <a:pt x="151057" y="4789"/>
                  <a:pt x="151660" y="9041"/>
                  <a:pt x="149148" y="11586"/>
                </a:cubicBezTo>
                <a:lnTo>
                  <a:pt x="119446" y="41289"/>
                </a:lnTo>
                <a:cubicBezTo>
                  <a:pt x="118441" y="42293"/>
                  <a:pt x="117872" y="43666"/>
                  <a:pt x="117872" y="45073"/>
                </a:cubicBezTo>
                <a:lnTo>
                  <a:pt x="117872" y="58936"/>
                </a:lnTo>
                <a:cubicBezTo>
                  <a:pt x="117872" y="61883"/>
                  <a:pt x="120283" y="64294"/>
                  <a:pt x="123230" y="64294"/>
                </a:cubicBezTo>
                <a:lnTo>
                  <a:pt x="137093" y="64294"/>
                </a:lnTo>
                <a:cubicBezTo>
                  <a:pt x="138499" y="64294"/>
                  <a:pt x="139872" y="63724"/>
                  <a:pt x="140877" y="62720"/>
                </a:cubicBezTo>
                <a:lnTo>
                  <a:pt x="170579" y="3301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3" name="Text 31"/>
          <p:cNvSpPr/>
          <p:nvPr/>
        </p:nvSpPr>
        <p:spPr>
          <a:xfrm>
            <a:off x="6858000" y="1581150"/>
            <a:ext cx="21600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2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Solution Adoptée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66510" y="2065139"/>
            <a:ext cx="5284470" cy="1093470"/>
          </a:xfrm>
          <a:custGeom>
            <a:avLst/>
            <a:gdLst/>
            <a:ahLst/>
            <a:cxnLst/>
            <a:rect l="l" t="t" r="r" b="b"/>
            <a:pathLst>
              <a:path w="5284470" h="1093470">
                <a:moveTo>
                  <a:pt x="76204" y="0"/>
                </a:moveTo>
                <a:lnTo>
                  <a:pt x="5208266" y="0"/>
                </a:lnTo>
                <a:cubicBezTo>
                  <a:pt x="5250352" y="0"/>
                  <a:pt x="5284470" y="34118"/>
                  <a:pt x="5284470" y="76204"/>
                </a:cubicBezTo>
                <a:lnTo>
                  <a:pt x="5284470" y="1017266"/>
                </a:lnTo>
                <a:cubicBezTo>
                  <a:pt x="5284470" y="1059352"/>
                  <a:pt x="5250352" y="1093470"/>
                  <a:pt x="5208266" y="1093470"/>
                </a:cubicBezTo>
                <a:lnTo>
                  <a:pt x="76204" y="1093470"/>
                </a:lnTo>
                <a:cubicBezTo>
                  <a:pt x="34146" y="1093470"/>
                  <a:pt x="0" y="1059324"/>
                  <a:pt x="0" y="101726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C9A87C">
              <a:alpha val="10196"/>
            </a:srgbClr>
          </a:solidFill>
          <a:ln w="10160">
            <a:solidFill>
              <a:srgbClr val="C9A87C">
                <a:alpha val="30196"/>
              </a:srgbClr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6484620" y="2183249"/>
            <a:ext cx="5124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Erreurs Standards Robustes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484620" y="2449949"/>
            <a:ext cx="5114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4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(White / HAC - Heteroskedasticity-Autocorrelation Consistent)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88430" y="2720459"/>
            <a:ext cx="5046345" cy="312420"/>
          </a:xfrm>
          <a:custGeom>
            <a:avLst/>
            <a:gdLst/>
            <a:ahLst/>
            <a:cxnLst/>
            <a:rect l="l" t="t" r="r" b="b"/>
            <a:pathLst>
              <a:path w="5046345" h="312420">
                <a:moveTo>
                  <a:pt x="38100" y="0"/>
                </a:moveTo>
                <a:lnTo>
                  <a:pt x="5008245" y="0"/>
                </a:lnTo>
                <a:cubicBezTo>
                  <a:pt x="5029287" y="0"/>
                  <a:pt x="5046345" y="17058"/>
                  <a:pt x="5046345" y="38100"/>
                </a:cubicBezTo>
                <a:lnTo>
                  <a:pt x="5046345" y="274320"/>
                </a:lnTo>
                <a:cubicBezTo>
                  <a:pt x="5046345" y="295362"/>
                  <a:pt x="5029287" y="312420"/>
                  <a:pt x="5008245" y="312420"/>
                </a:cubicBezTo>
                <a:lnTo>
                  <a:pt x="38100" y="312420"/>
                </a:lnTo>
                <a:cubicBezTo>
                  <a:pt x="17058" y="312420"/>
                  <a:pt x="0" y="295362"/>
                  <a:pt x="0" y="2743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C9A87C">
                <a:alpha val="20000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6484620" y="2716649"/>
            <a:ext cx="5095875" cy="30480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A1A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vcovHC(model, type = "HC3")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66510" y="3276600"/>
            <a:ext cx="5284470" cy="1245870"/>
          </a:xfrm>
          <a:custGeom>
            <a:avLst/>
            <a:gdLst/>
            <a:ahLst/>
            <a:cxnLst/>
            <a:rect l="l" t="t" r="r" b="b"/>
            <a:pathLst>
              <a:path w="5284470" h="1245870">
                <a:moveTo>
                  <a:pt x="76197" y="0"/>
                </a:moveTo>
                <a:lnTo>
                  <a:pt x="5208273" y="0"/>
                </a:lnTo>
                <a:cubicBezTo>
                  <a:pt x="5250355" y="0"/>
                  <a:pt x="5284470" y="34115"/>
                  <a:pt x="5284470" y="76197"/>
                </a:cubicBezTo>
                <a:lnTo>
                  <a:pt x="5284470" y="1169673"/>
                </a:lnTo>
                <a:cubicBezTo>
                  <a:pt x="5284470" y="1211755"/>
                  <a:pt x="5250355" y="1245870"/>
                  <a:pt x="5208273" y="1245870"/>
                </a:cubicBezTo>
                <a:lnTo>
                  <a:pt x="76197" y="1245870"/>
                </a:lnTo>
                <a:cubicBezTo>
                  <a:pt x="34115" y="1245870"/>
                  <a:pt x="0" y="1211755"/>
                  <a:pt x="0" y="116967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F0FDF4"/>
          </a:solidFill>
          <a:ln w="10160">
            <a:solidFill>
              <a:srgbClr val="B9F8CF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6503670" y="343281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41" name="Text 39"/>
          <p:cNvSpPr/>
          <p:nvPr/>
        </p:nvSpPr>
        <p:spPr>
          <a:xfrm>
            <a:off x="6751320" y="3394710"/>
            <a:ext cx="1876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823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Avantages de la Correction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513195" y="373761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43" name="Text 41"/>
          <p:cNvSpPr/>
          <p:nvPr/>
        </p:nvSpPr>
        <p:spPr>
          <a:xfrm>
            <a:off x="6751320" y="3699510"/>
            <a:ext cx="291465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Inférence valide malgré hétéroscédasticité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513195" y="398526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45" name="Text 43"/>
          <p:cNvSpPr/>
          <p:nvPr/>
        </p:nvSpPr>
        <p:spPr>
          <a:xfrm>
            <a:off x="6751320" y="3947160"/>
            <a:ext cx="261937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Tests t et F corrigés automatiquement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513195" y="423291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47" name="Text 45"/>
          <p:cNvSpPr/>
          <p:nvPr/>
        </p:nvSpPr>
        <p:spPr>
          <a:xfrm>
            <a:off x="6751320" y="4194810"/>
            <a:ext cx="245745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A1A2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Estimateurs MCO restent sans biais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62700" y="4640580"/>
            <a:ext cx="5295900" cy="990600"/>
          </a:xfrm>
          <a:custGeom>
            <a:avLst/>
            <a:gdLst/>
            <a:ahLst/>
            <a:cxnLst/>
            <a:rect l="l" t="t" r="r" b="b"/>
            <a:pathLst>
              <a:path w="5295900" h="990600">
                <a:moveTo>
                  <a:pt x="76197" y="0"/>
                </a:moveTo>
                <a:lnTo>
                  <a:pt x="5219703" y="0"/>
                </a:lnTo>
                <a:cubicBezTo>
                  <a:pt x="5261785" y="0"/>
                  <a:pt x="5295900" y="34115"/>
                  <a:pt x="5295900" y="76197"/>
                </a:cubicBezTo>
                <a:lnTo>
                  <a:pt x="5295900" y="914403"/>
                </a:lnTo>
                <a:cubicBezTo>
                  <a:pt x="5295900" y="956485"/>
                  <a:pt x="5261785" y="990600"/>
                  <a:pt x="52197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D5A5A">
              <a:alpha val="1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6477000" y="475488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5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Formule de White (1980)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77000" y="5021580"/>
            <a:ext cx="5067300" cy="304800"/>
          </a:xfrm>
          <a:custGeom>
            <a:avLst/>
            <a:gdLst/>
            <a:ahLst/>
            <a:cxnLst/>
            <a:rect l="l" t="t" r="r" b="b"/>
            <a:pathLst>
              <a:path w="5067300" h="304800">
                <a:moveTo>
                  <a:pt x="38100" y="0"/>
                </a:moveTo>
                <a:lnTo>
                  <a:pt x="5029200" y="0"/>
                </a:lnTo>
                <a:cubicBezTo>
                  <a:pt x="5050228" y="0"/>
                  <a:pt x="5067300" y="17072"/>
                  <a:pt x="5067300" y="38100"/>
                </a:cubicBezTo>
                <a:lnTo>
                  <a:pt x="5067300" y="266700"/>
                </a:lnTo>
                <a:cubicBezTo>
                  <a:pt x="5067300" y="287728"/>
                  <a:pt x="5050228" y="304800"/>
                  <a:pt x="50292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1" name="Text 49"/>
          <p:cNvSpPr/>
          <p:nvPr/>
        </p:nvSpPr>
        <p:spPr>
          <a:xfrm>
            <a:off x="6477000" y="5021580"/>
            <a:ext cx="5124450" cy="30480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A1A2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V̂(β̂) = (X'X)⁻¹ X'ΩX (X'X)⁻¹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477000" y="5364361"/>
            <a:ext cx="512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A4A5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Ω = diag(ε̂ᵢ²) : matrice des carrés des résidus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81000" y="5791200"/>
            <a:ext cx="11430000" cy="685800"/>
          </a:xfrm>
          <a:custGeom>
            <a:avLst/>
            <a:gdLst/>
            <a:ahLst/>
            <a:cxnLst/>
            <a:rect l="l" t="t" r="r" b="b"/>
            <a:pathLst>
              <a:path w="11430000" h="685800">
                <a:moveTo>
                  <a:pt x="76199" y="0"/>
                </a:moveTo>
                <a:lnTo>
                  <a:pt x="11353801" y="0"/>
                </a:lnTo>
                <a:cubicBezTo>
                  <a:pt x="11395884" y="0"/>
                  <a:pt x="11430000" y="34116"/>
                  <a:pt x="11430000" y="76199"/>
                </a:cubicBezTo>
                <a:lnTo>
                  <a:pt x="11430000" y="609601"/>
                </a:lnTo>
                <a:cubicBezTo>
                  <a:pt x="11430000" y="651684"/>
                  <a:pt x="11395884" y="685800"/>
                  <a:pt x="1135380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gradFill rotWithShape="1" flip="none">
            <a:gsLst>
              <a:gs pos="0">
                <a:srgbClr val="2D5A5A"/>
              </a:gs>
              <a:gs pos="100000">
                <a:srgbClr val="1A1A2E"/>
              </a:gs>
            </a:gsLst>
            <a:lin ang="0" scaled="1"/>
          </a:gradFill>
          <a:ln/>
        </p:spPr>
      </p:sp>
      <p:sp>
        <p:nvSpPr>
          <p:cNvPr id="54" name="Shape 52"/>
          <p:cNvSpPr/>
          <p:nvPr/>
        </p:nvSpPr>
        <p:spPr>
          <a:xfrm>
            <a:off x="533400" y="60388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C9A87C"/>
          </a:solidFill>
          <a:ln/>
        </p:spPr>
      </p:sp>
      <p:sp>
        <p:nvSpPr>
          <p:cNvPr id="55" name="Text 53"/>
          <p:cNvSpPr/>
          <p:nvPr/>
        </p:nvSpPr>
        <p:spPr>
          <a:xfrm>
            <a:off x="827127" y="5905500"/>
            <a:ext cx="9601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 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L'utilisation des erreurs standards robustes permet des inférences statistiquement valides malgré la violation de l'hypothèse d'homoscédasticité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0286166" y="5943600"/>
            <a:ext cx="14097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Référence : White (1980)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360977" y="360977"/>
            <a:ext cx="11533217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spc="50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03. Modélisation et Estimation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07594" y="482600"/>
            <a:ext cx="11605412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132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Validation des Hypoth</a:t>
            </a:r>
            <a:pPr>
              <a:lnSpc>
                <a:spcPct val="100000"/>
              </a:lnSpc>
            </a:pPr>
            <a:r>
              <a:rPr lang="en-US" sz="2250" b="1" dirty="0">
                <a:solidFill>
                  <a:srgbClr val="1A1A2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èses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8928" y="378928"/>
            <a:ext cx="11500457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spc="52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03. Modélisation et Estimation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8928" y="606284"/>
            <a:ext cx="11576242" cy="3410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38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Résultats de l'Estimation MCO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8928" y="1098890"/>
            <a:ext cx="6782807" cy="5759702"/>
          </a:xfrm>
          <a:custGeom>
            <a:avLst/>
            <a:gdLst/>
            <a:ahLst/>
            <a:cxnLst/>
            <a:rect l="l" t="t" r="r" b="b"/>
            <a:pathLst>
              <a:path w="6782807" h="5759702">
                <a:moveTo>
                  <a:pt x="151595" y="0"/>
                </a:moveTo>
                <a:lnTo>
                  <a:pt x="6631211" y="0"/>
                </a:lnTo>
                <a:cubicBezTo>
                  <a:pt x="6714935" y="0"/>
                  <a:pt x="6782807" y="67872"/>
                  <a:pt x="6782807" y="151595"/>
                </a:cubicBezTo>
                <a:lnTo>
                  <a:pt x="6782807" y="5608106"/>
                </a:lnTo>
                <a:cubicBezTo>
                  <a:pt x="6782807" y="5691830"/>
                  <a:pt x="6714935" y="5759702"/>
                  <a:pt x="6631211" y="5759702"/>
                </a:cubicBezTo>
                <a:lnTo>
                  <a:pt x="151595" y="5759702"/>
                </a:lnTo>
                <a:cubicBezTo>
                  <a:pt x="67872" y="5759702"/>
                  <a:pt x="0" y="5691830"/>
                  <a:pt x="0" y="5608106"/>
                </a:cubicBezTo>
                <a:lnTo>
                  <a:pt x="0" y="151595"/>
                </a:lnTo>
                <a:cubicBezTo>
                  <a:pt x="0" y="67928"/>
                  <a:pt x="67928" y="0"/>
                  <a:pt x="1515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098" dist="94732" dir="540000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530499" y="1250462"/>
            <a:ext cx="6564923" cy="2652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3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Tableau des Coefficients Estimés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30499" y="1864324"/>
            <a:ext cx="6479664" cy="15157"/>
          </a:xfrm>
          <a:custGeom>
            <a:avLst/>
            <a:gdLst/>
            <a:ahLst/>
            <a:cxnLst/>
            <a:rect l="l" t="t" r="r" b="b"/>
            <a:pathLst>
              <a:path w="6479664" h="15157">
                <a:moveTo>
                  <a:pt x="0" y="0"/>
                </a:moveTo>
                <a:lnTo>
                  <a:pt x="6479664" y="0"/>
                </a:lnTo>
                <a:lnTo>
                  <a:pt x="6479664" y="15157"/>
                </a:lnTo>
                <a:lnTo>
                  <a:pt x="0" y="15157"/>
                </a:lnTo>
                <a:lnTo>
                  <a:pt x="0" y="0"/>
                </a:lnTo>
                <a:close/>
              </a:path>
            </a:pathLst>
          </a:custGeom>
          <a:solidFill>
            <a:srgbClr val="E2E8F0"/>
          </a:solidFill>
          <a:ln/>
        </p:spPr>
      </p:sp>
      <p:sp>
        <p:nvSpPr>
          <p:cNvPr id="7" name="Text 5"/>
          <p:cNvSpPr/>
          <p:nvPr/>
        </p:nvSpPr>
        <p:spPr>
          <a:xfrm>
            <a:off x="530499" y="1629389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Variable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775750" y="1629389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b="1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Coeff.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087314" y="1629389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b="1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Std Err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398877" y="1629389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b="1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10441" y="1629389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b="1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p-value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30499" y="2178835"/>
            <a:ext cx="6479664" cy="7579"/>
          </a:xfrm>
          <a:custGeom>
            <a:avLst/>
            <a:gdLst/>
            <a:ahLst/>
            <a:cxnLst/>
            <a:rect l="l" t="t" r="r" b="b"/>
            <a:pathLst>
              <a:path w="6479664" h="7579">
                <a:moveTo>
                  <a:pt x="0" y="0"/>
                </a:moveTo>
                <a:lnTo>
                  <a:pt x="6479664" y="0"/>
                </a:lnTo>
                <a:lnTo>
                  <a:pt x="6479664" y="7579"/>
                </a:lnTo>
                <a:lnTo>
                  <a:pt x="0" y="7579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13" name="Text 11"/>
          <p:cNvSpPr/>
          <p:nvPr/>
        </p:nvSpPr>
        <p:spPr>
          <a:xfrm>
            <a:off x="530499" y="1947690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(Intercept)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775750" y="1947690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200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-</a:t>
            </a:r>
            <a:pPr algn="r">
              <a:lnSpc>
                <a:spcPct val="120000"/>
              </a:lnSpc>
            </a:pPr>
            <a:r>
              <a:rPr lang="en-US" sz="1200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1.234e+0</a:t>
            </a:r>
            <a:pPr algn="r">
              <a:lnSpc>
                <a:spcPct val="120000"/>
              </a:lnSpc>
            </a:pPr>
            <a:r>
              <a:rPr lang="en-US" sz="1200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087314" y="1947690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200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1.234e+0</a:t>
            </a:r>
            <a:pPr algn="r">
              <a:lnSpc>
                <a:spcPct val="120000"/>
              </a:lnSpc>
            </a:pPr>
            <a:r>
              <a:rPr lang="en-US" sz="1200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398877" y="1947690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-9.99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804003" y="1959059"/>
            <a:ext cx="208529" cy="166728"/>
          </a:xfrm>
          <a:custGeom>
            <a:avLst/>
            <a:gdLst/>
            <a:ahLst/>
            <a:cxnLst/>
            <a:rect l="l" t="t" r="r" b="b"/>
            <a:pathLst>
              <a:path w="208529" h="166728">
                <a:moveTo>
                  <a:pt x="37892" y="0"/>
                </a:moveTo>
                <a:lnTo>
                  <a:pt x="170636" y="0"/>
                </a:lnTo>
                <a:cubicBezTo>
                  <a:pt x="191550" y="0"/>
                  <a:pt x="208529" y="16979"/>
                  <a:pt x="208529" y="37892"/>
                </a:cubicBezTo>
                <a:lnTo>
                  <a:pt x="208529" y="128836"/>
                </a:lnTo>
                <a:cubicBezTo>
                  <a:pt x="208529" y="149749"/>
                  <a:pt x="191550" y="166728"/>
                  <a:pt x="170636" y="166728"/>
                </a:cubicBezTo>
                <a:lnTo>
                  <a:pt x="37892" y="166728"/>
                </a:lnTo>
                <a:cubicBezTo>
                  <a:pt x="16979" y="166728"/>
                  <a:pt x="0" y="149749"/>
                  <a:pt x="0" y="128836"/>
                </a:cubicBezTo>
                <a:lnTo>
                  <a:pt x="0" y="37892"/>
                </a:lnTo>
                <a:cubicBezTo>
                  <a:pt x="0" y="16979"/>
                  <a:pt x="16979" y="0"/>
                  <a:pt x="37892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18" name="Shape 16"/>
          <p:cNvSpPr/>
          <p:nvPr/>
        </p:nvSpPr>
        <p:spPr>
          <a:xfrm>
            <a:off x="530499" y="2489554"/>
            <a:ext cx="6479664" cy="7579"/>
          </a:xfrm>
          <a:custGeom>
            <a:avLst/>
            <a:gdLst/>
            <a:ahLst/>
            <a:cxnLst/>
            <a:rect l="l" t="t" r="r" b="b"/>
            <a:pathLst>
              <a:path w="6479664" h="7579">
                <a:moveTo>
                  <a:pt x="0" y="0"/>
                </a:moveTo>
                <a:lnTo>
                  <a:pt x="6479664" y="0"/>
                </a:lnTo>
                <a:lnTo>
                  <a:pt x="6479664" y="7579"/>
                </a:lnTo>
                <a:lnTo>
                  <a:pt x="0" y="7579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19" name="Text 17"/>
          <p:cNvSpPr/>
          <p:nvPr/>
        </p:nvSpPr>
        <p:spPr>
          <a:xfrm>
            <a:off x="530499" y="2258408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sqft_living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775750" y="2258408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0.00057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087314" y="2258408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0.00001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398877" y="2258408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46.00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804003" y="2269778"/>
            <a:ext cx="208529" cy="166728"/>
          </a:xfrm>
          <a:custGeom>
            <a:avLst/>
            <a:gdLst/>
            <a:ahLst/>
            <a:cxnLst/>
            <a:rect l="l" t="t" r="r" b="b"/>
            <a:pathLst>
              <a:path w="208529" h="166728">
                <a:moveTo>
                  <a:pt x="37892" y="0"/>
                </a:moveTo>
                <a:lnTo>
                  <a:pt x="170636" y="0"/>
                </a:lnTo>
                <a:cubicBezTo>
                  <a:pt x="191550" y="0"/>
                  <a:pt x="208529" y="16979"/>
                  <a:pt x="208529" y="37892"/>
                </a:cubicBezTo>
                <a:lnTo>
                  <a:pt x="208529" y="128836"/>
                </a:lnTo>
                <a:cubicBezTo>
                  <a:pt x="208529" y="149749"/>
                  <a:pt x="191550" y="166728"/>
                  <a:pt x="170636" y="166728"/>
                </a:cubicBezTo>
                <a:lnTo>
                  <a:pt x="37892" y="166728"/>
                </a:lnTo>
                <a:cubicBezTo>
                  <a:pt x="16979" y="166728"/>
                  <a:pt x="0" y="149749"/>
                  <a:pt x="0" y="128836"/>
                </a:cubicBezTo>
                <a:lnTo>
                  <a:pt x="0" y="37892"/>
                </a:lnTo>
                <a:cubicBezTo>
                  <a:pt x="0" y="16979"/>
                  <a:pt x="16979" y="0"/>
                  <a:pt x="37892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24" name="Shape 22"/>
          <p:cNvSpPr/>
          <p:nvPr/>
        </p:nvSpPr>
        <p:spPr>
          <a:xfrm>
            <a:off x="530499" y="2800278"/>
            <a:ext cx="6479664" cy="7579"/>
          </a:xfrm>
          <a:custGeom>
            <a:avLst/>
            <a:gdLst/>
            <a:ahLst/>
            <a:cxnLst/>
            <a:rect l="l" t="t" r="r" b="b"/>
            <a:pathLst>
              <a:path w="6479664" h="7579">
                <a:moveTo>
                  <a:pt x="0" y="0"/>
                </a:moveTo>
                <a:lnTo>
                  <a:pt x="6479664" y="0"/>
                </a:lnTo>
                <a:lnTo>
                  <a:pt x="6479664" y="7579"/>
                </a:lnTo>
                <a:lnTo>
                  <a:pt x="0" y="7579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25" name="Text 23"/>
          <p:cNvSpPr/>
          <p:nvPr/>
        </p:nvSpPr>
        <p:spPr>
          <a:xfrm>
            <a:off x="530499" y="2569132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bedrooms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775750" y="2569132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-0.0123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087314" y="2569132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0.00123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398877" y="2569132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-10.00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804003" y="2580497"/>
            <a:ext cx="208529" cy="166728"/>
          </a:xfrm>
          <a:custGeom>
            <a:avLst/>
            <a:gdLst/>
            <a:ahLst/>
            <a:cxnLst/>
            <a:rect l="l" t="t" r="r" b="b"/>
            <a:pathLst>
              <a:path w="208529" h="166728">
                <a:moveTo>
                  <a:pt x="37892" y="0"/>
                </a:moveTo>
                <a:lnTo>
                  <a:pt x="170636" y="0"/>
                </a:lnTo>
                <a:cubicBezTo>
                  <a:pt x="191550" y="0"/>
                  <a:pt x="208529" y="16979"/>
                  <a:pt x="208529" y="37892"/>
                </a:cubicBezTo>
                <a:lnTo>
                  <a:pt x="208529" y="128836"/>
                </a:lnTo>
                <a:cubicBezTo>
                  <a:pt x="208529" y="149749"/>
                  <a:pt x="191550" y="166728"/>
                  <a:pt x="170636" y="166728"/>
                </a:cubicBezTo>
                <a:lnTo>
                  <a:pt x="37892" y="166728"/>
                </a:lnTo>
                <a:cubicBezTo>
                  <a:pt x="16979" y="166728"/>
                  <a:pt x="0" y="149749"/>
                  <a:pt x="0" y="128836"/>
                </a:cubicBezTo>
                <a:lnTo>
                  <a:pt x="0" y="37892"/>
                </a:lnTo>
                <a:cubicBezTo>
                  <a:pt x="0" y="16979"/>
                  <a:pt x="16979" y="0"/>
                  <a:pt x="37892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30" name="Shape 28"/>
          <p:cNvSpPr/>
          <p:nvPr/>
        </p:nvSpPr>
        <p:spPr>
          <a:xfrm>
            <a:off x="530499" y="3110997"/>
            <a:ext cx="6479664" cy="7579"/>
          </a:xfrm>
          <a:custGeom>
            <a:avLst/>
            <a:gdLst/>
            <a:ahLst/>
            <a:cxnLst/>
            <a:rect l="l" t="t" r="r" b="b"/>
            <a:pathLst>
              <a:path w="6479664" h="7579">
                <a:moveTo>
                  <a:pt x="0" y="0"/>
                </a:moveTo>
                <a:lnTo>
                  <a:pt x="6479664" y="0"/>
                </a:lnTo>
                <a:lnTo>
                  <a:pt x="6479664" y="7579"/>
                </a:lnTo>
                <a:lnTo>
                  <a:pt x="0" y="7579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31" name="Text 29"/>
          <p:cNvSpPr/>
          <p:nvPr/>
        </p:nvSpPr>
        <p:spPr>
          <a:xfrm>
            <a:off x="530499" y="2879851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bathrooms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775750" y="2879851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0.0346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3087314" y="2879851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0.00123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398877" y="2879851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28.00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804003" y="2891220"/>
            <a:ext cx="208529" cy="166728"/>
          </a:xfrm>
          <a:custGeom>
            <a:avLst/>
            <a:gdLst/>
            <a:ahLst/>
            <a:cxnLst/>
            <a:rect l="l" t="t" r="r" b="b"/>
            <a:pathLst>
              <a:path w="208529" h="166728">
                <a:moveTo>
                  <a:pt x="37892" y="0"/>
                </a:moveTo>
                <a:lnTo>
                  <a:pt x="170636" y="0"/>
                </a:lnTo>
                <a:cubicBezTo>
                  <a:pt x="191550" y="0"/>
                  <a:pt x="208529" y="16979"/>
                  <a:pt x="208529" y="37892"/>
                </a:cubicBezTo>
                <a:lnTo>
                  <a:pt x="208529" y="128836"/>
                </a:lnTo>
                <a:cubicBezTo>
                  <a:pt x="208529" y="149749"/>
                  <a:pt x="191550" y="166728"/>
                  <a:pt x="170636" y="166728"/>
                </a:cubicBezTo>
                <a:lnTo>
                  <a:pt x="37892" y="166728"/>
                </a:lnTo>
                <a:cubicBezTo>
                  <a:pt x="16979" y="166728"/>
                  <a:pt x="0" y="149749"/>
                  <a:pt x="0" y="128836"/>
                </a:cubicBezTo>
                <a:lnTo>
                  <a:pt x="0" y="37892"/>
                </a:lnTo>
                <a:cubicBezTo>
                  <a:pt x="0" y="16979"/>
                  <a:pt x="16979" y="0"/>
                  <a:pt x="37892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36" name="Shape 34"/>
          <p:cNvSpPr/>
          <p:nvPr/>
        </p:nvSpPr>
        <p:spPr>
          <a:xfrm>
            <a:off x="530499" y="3421720"/>
            <a:ext cx="6479664" cy="7579"/>
          </a:xfrm>
          <a:custGeom>
            <a:avLst/>
            <a:gdLst/>
            <a:ahLst/>
            <a:cxnLst/>
            <a:rect l="l" t="t" r="r" b="b"/>
            <a:pathLst>
              <a:path w="6479664" h="7579">
                <a:moveTo>
                  <a:pt x="0" y="0"/>
                </a:moveTo>
                <a:lnTo>
                  <a:pt x="6479664" y="0"/>
                </a:lnTo>
                <a:lnTo>
                  <a:pt x="6479664" y="7579"/>
                </a:lnTo>
                <a:lnTo>
                  <a:pt x="0" y="7579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37" name="Text 35"/>
          <p:cNvSpPr/>
          <p:nvPr/>
        </p:nvSpPr>
        <p:spPr>
          <a:xfrm>
            <a:off x="530499" y="3190574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waterfront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775750" y="3190574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0.5678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3087314" y="3190574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0.01234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398877" y="3190574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46.00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804003" y="3201939"/>
            <a:ext cx="208529" cy="166728"/>
          </a:xfrm>
          <a:custGeom>
            <a:avLst/>
            <a:gdLst/>
            <a:ahLst/>
            <a:cxnLst/>
            <a:rect l="l" t="t" r="r" b="b"/>
            <a:pathLst>
              <a:path w="208529" h="166728">
                <a:moveTo>
                  <a:pt x="37892" y="0"/>
                </a:moveTo>
                <a:lnTo>
                  <a:pt x="170636" y="0"/>
                </a:lnTo>
                <a:cubicBezTo>
                  <a:pt x="191550" y="0"/>
                  <a:pt x="208529" y="16979"/>
                  <a:pt x="208529" y="37892"/>
                </a:cubicBezTo>
                <a:lnTo>
                  <a:pt x="208529" y="128836"/>
                </a:lnTo>
                <a:cubicBezTo>
                  <a:pt x="208529" y="149749"/>
                  <a:pt x="191550" y="166728"/>
                  <a:pt x="170636" y="166728"/>
                </a:cubicBezTo>
                <a:lnTo>
                  <a:pt x="37892" y="166728"/>
                </a:lnTo>
                <a:cubicBezTo>
                  <a:pt x="16979" y="166728"/>
                  <a:pt x="0" y="149749"/>
                  <a:pt x="0" y="128836"/>
                </a:cubicBezTo>
                <a:lnTo>
                  <a:pt x="0" y="37892"/>
                </a:lnTo>
                <a:cubicBezTo>
                  <a:pt x="0" y="16979"/>
                  <a:pt x="16979" y="0"/>
                  <a:pt x="37892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42" name="Shape 40"/>
          <p:cNvSpPr/>
          <p:nvPr/>
        </p:nvSpPr>
        <p:spPr>
          <a:xfrm>
            <a:off x="530499" y="3732439"/>
            <a:ext cx="6479664" cy="7579"/>
          </a:xfrm>
          <a:custGeom>
            <a:avLst/>
            <a:gdLst/>
            <a:ahLst/>
            <a:cxnLst/>
            <a:rect l="l" t="t" r="r" b="b"/>
            <a:pathLst>
              <a:path w="6479664" h="7579">
                <a:moveTo>
                  <a:pt x="0" y="0"/>
                </a:moveTo>
                <a:lnTo>
                  <a:pt x="6479664" y="0"/>
                </a:lnTo>
                <a:lnTo>
                  <a:pt x="6479664" y="7579"/>
                </a:lnTo>
                <a:lnTo>
                  <a:pt x="0" y="7579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43" name="Text 41"/>
          <p:cNvSpPr/>
          <p:nvPr/>
        </p:nvSpPr>
        <p:spPr>
          <a:xfrm>
            <a:off x="530499" y="3501293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grade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775750" y="3501293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0.1234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3087314" y="3501293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0.00123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398877" y="3501293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100.00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804003" y="3512663"/>
            <a:ext cx="208529" cy="166728"/>
          </a:xfrm>
          <a:custGeom>
            <a:avLst/>
            <a:gdLst/>
            <a:ahLst/>
            <a:cxnLst/>
            <a:rect l="l" t="t" r="r" b="b"/>
            <a:pathLst>
              <a:path w="208529" h="166728">
                <a:moveTo>
                  <a:pt x="37892" y="0"/>
                </a:moveTo>
                <a:lnTo>
                  <a:pt x="170636" y="0"/>
                </a:lnTo>
                <a:cubicBezTo>
                  <a:pt x="191550" y="0"/>
                  <a:pt x="208529" y="16979"/>
                  <a:pt x="208529" y="37892"/>
                </a:cubicBezTo>
                <a:lnTo>
                  <a:pt x="208529" y="128836"/>
                </a:lnTo>
                <a:cubicBezTo>
                  <a:pt x="208529" y="149749"/>
                  <a:pt x="191550" y="166728"/>
                  <a:pt x="170636" y="166728"/>
                </a:cubicBezTo>
                <a:lnTo>
                  <a:pt x="37892" y="166728"/>
                </a:lnTo>
                <a:cubicBezTo>
                  <a:pt x="16979" y="166728"/>
                  <a:pt x="0" y="149749"/>
                  <a:pt x="0" y="128836"/>
                </a:cubicBezTo>
                <a:lnTo>
                  <a:pt x="0" y="37892"/>
                </a:lnTo>
                <a:cubicBezTo>
                  <a:pt x="0" y="16979"/>
                  <a:pt x="16979" y="0"/>
                  <a:pt x="37892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48" name="Shape 46"/>
          <p:cNvSpPr/>
          <p:nvPr/>
        </p:nvSpPr>
        <p:spPr>
          <a:xfrm>
            <a:off x="530499" y="4043158"/>
            <a:ext cx="6479664" cy="7579"/>
          </a:xfrm>
          <a:custGeom>
            <a:avLst/>
            <a:gdLst/>
            <a:ahLst/>
            <a:cxnLst/>
            <a:rect l="l" t="t" r="r" b="b"/>
            <a:pathLst>
              <a:path w="6479664" h="7579">
                <a:moveTo>
                  <a:pt x="0" y="0"/>
                </a:moveTo>
                <a:lnTo>
                  <a:pt x="6479664" y="0"/>
                </a:lnTo>
                <a:lnTo>
                  <a:pt x="6479664" y="7579"/>
                </a:lnTo>
                <a:lnTo>
                  <a:pt x="0" y="7579"/>
                </a:lnTo>
                <a:lnTo>
                  <a:pt x="0" y="0"/>
                </a:ln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49" name="Text 47"/>
          <p:cNvSpPr/>
          <p:nvPr/>
        </p:nvSpPr>
        <p:spPr>
          <a:xfrm>
            <a:off x="530499" y="3812012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yr_built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775750" y="3812012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0.00617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3087314" y="3812012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0.00012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398877" y="3812012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50.00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804003" y="3823382"/>
            <a:ext cx="208529" cy="166728"/>
          </a:xfrm>
          <a:custGeom>
            <a:avLst/>
            <a:gdLst/>
            <a:ahLst/>
            <a:cxnLst/>
            <a:rect l="l" t="t" r="r" b="b"/>
            <a:pathLst>
              <a:path w="208529" h="166728">
                <a:moveTo>
                  <a:pt x="37892" y="0"/>
                </a:moveTo>
                <a:lnTo>
                  <a:pt x="170636" y="0"/>
                </a:lnTo>
                <a:cubicBezTo>
                  <a:pt x="191550" y="0"/>
                  <a:pt x="208529" y="16979"/>
                  <a:pt x="208529" y="37892"/>
                </a:cubicBezTo>
                <a:lnTo>
                  <a:pt x="208529" y="128836"/>
                </a:lnTo>
                <a:cubicBezTo>
                  <a:pt x="208529" y="149749"/>
                  <a:pt x="191550" y="166728"/>
                  <a:pt x="170636" y="166728"/>
                </a:cubicBezTo>
                <a:lnTo>
                  <a:pt x="37892" y="166728"/>
                </a:lnTo>
                <a:cubicBezTo>
                  <a:pt x="16979" y="166728"/>
                  <a:pt x="0" y="149749"/>
                  <a:pt x="0" y="128836"/>
                </a:cubicBezTo>
                <a:lnTo>
                  <a:pt x="0" y="37892"/>
                </a:lnTo>
                <a:cubicBezTo>
                  <a:pt x="0" y="16979"/>
                  <a:pt x="16979" y="0"/>
                  <a:pt x="37892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54" name="Text 52"/>
          <p:cNvSpPr/>
          <p:nvPr/>
        </p:nvSpPr>
        <p:spPr>
          <a:xfrm>
            <a:off x="530499" y="4122736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lat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775750" y="4122736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0.1234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3087314" y="4122736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0.00123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398877" y="4122736"/>
            <a:ext cx="129782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4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100.00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804003" y="4134101"/>
            <a:ext cx="208529" cy="166728"/>
          </a:xfrm>
          <a:custGeom>
            <a:avLst/>
            <a:gdLst/>
            <a:ahLst/>
            <a:cxnLst/>
            <a:rect l="l" t="t" r="r" b="b"/>
            <a:pathLst>
              <a:path w="208529" h="166728">
                <a:moveTo>
                  <a:pt x="37892" y="0"/>
                </a:moveTo>
                <a:lnTo>
                  <a:pt x="170636" y="0"/>
                </a:lnTo>
                <a:cubicBezTo>
                  <a:pt x="191550" y="0"/>
                  <a:pt x="208529" y="16979"/>
                  <a:pt x="208529" y="37892"/>
                </a:cubicBezTo>
                <a:lnTo>
                  <a:pt x="208529" y="128836"/>
                </a:lnTo>
                <a:cubicBezTo>
                  <a:pt x="208529" y="149749"/>
                  <a:pt x="191550" y="166728"/>
                  <a:pt x="170636" y="166728"/>
                </a:cubicBezTo>
                <a:lnTo>
                  <a:pt x="37892" y="166728"/>
                </a:lnTo>
                <a:cubicBezTo>
                  <a:pt x="16979" y="166728"/>
                  <a:pt x="0" y="149749"/>
                  <a:pt x="0" y="128836"/>
                </a:cubicBezTo>
                <a:lnTo>
                  <a:pt x="0" y="37892"/>
                </a:lnTo>
                <a:cubicBezTo>
                  <a:pt x="0" y="16979"/>
                  <a:pt x="16979" y="0"/>
                  <a:pt x="37892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59" name="Shape 57"/>
          <p:cNvSpPr/>
          <p:nvPr/>
        </p:nvSpPr>
        <p:spPr>
          <a:xfrm>
            <a:off x="530499" y="4463771"/>
            <a:ext cx="6479664" cy="530499"/>
          </a:xfrm>
          <a:custGeom>
            <a:avLst/>
            <a:gdLst/>
            <a:ahLst/>
            <a:cxnLst/>
            <a:rect l="l" t="t" r="r" b="b"/>
            <a:pathLst>
              <a:path w="6479664" h="530499">
                <a:moveTo>
                  <a:pt x="113681" y="0"/>
                </a:moveTo>
                <a:lnTo>
                  <a:pt x="6365984" y="0"/>
                </a:lnTo>
                <a:cubicBezTo>
                  <a:pt x="6428768" y="0"/>
                  <a:pt x="6479664" y="50897"/>
                  <a:pt x="6479664" y="113681"/>
                </a:cubicBezTo>
                <a:lnTo>
                  <a:pt x="6479664" y="416818"/>
                </a:lnTo>
                <a:cubicBezTo>
                  <a:pt x="6479664" y="479602"/>
                  <a:pt x="6428768" y="530499"/>
                  <a:pt x="6365984" y="530499"/>
                </a:cubicBezTo>
                <a:lnTo>
                  <a:pt x="113681" y="530499"/>
                </a:lnTo>
                <a:cubicBezTo>
                  <a:pt x="50939" y="530499"/>
                  <a:pt x="0" y="479560"/>
                  <a:pt x="0" y="416818"/>
                </a:cubicBezTo>
                <a:lnTo>
                  <a:pt x="0" y="113681"/>
                </a:lnTo>
                <a:cubicBezTo>
                  <a:pt x="0" y="50939"/>
                  <a:pt x="50939" y="0"/>
                  <a:pt x="113681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60" name="Shape 58"/>
          <p:cNvSpPr/>
          <p:nvPr/>
        </p:nvSpPr>
        <p:spPr>
          <a:xfrm>
            <a:off x="665610" y="4569868"/>
            <a:ext cx="132625" cy="132625"/>
          </a:xfrm>
          <a:custGeom>
            <a:avLst/>
            <a:gdLst/>
            <a:ahLst/>
            <a:cxnLst/>
            <a:rect l="l" t="t" r="r" b="b"/>
            <a:pathLst>
              <a:path w="132625" h="132625">
                <a:moveTo>
                  <a:pt x="66312" y="132625"/>
                </a:moveTo>
                <a:cubicBezTo>
                  <a:pt x="102911" y="132625"/>
                  <a:pt x="132625" y="102911"/>
                  <a:pt x="132625" y="66312"/>
                </a:cubicBezTo>
                <a:cubicBezTo>
                  <a:pt x="132625" y="29714"/>
                  <a:pt x="102911" y="0"/>
                  <a:pt x="66312" y="0"/>
                </a:cubicBezTo>
                <a:cubicBezTo>
                  <a:pt x="29714" y="0"/>
                  <a:pt x="0" y="29714"/>
                  <a:pt x="0" y="66312"/>
                </a:cubicBezTo>
                <a:cubicBezTo>
                  <a:pt x="0" y="102911"/>
                  <a:pt x="29714" y="132625"/>
                  <a:pt x="66312" y="132625"/>
                </a:cubicBezTo>
                <a:close/>
                <a:moveTo>
                  <a:pt x="58023" y="41445"/>
                </a:moveTo>
                <a:cubicBezTo>
                  <a:pt x="58023" y="36870"/>
                  <a:pt x="61738" y="33156"/>
                  <a:pt x="66312" y="33156"/>
                </a:cubicBezTo>
                <a:cubicBezTo>
                  <a:pt x="70887" y="33156"/>
                  <a:pt x="74601" y="36870"/>
                  <a:pt x="74601" y="41445"/>
                </a:cubicBezTo>
                <a:cubicBezTo>
                  <a:pt x="74601" y="46020"/>
                  <a:pt x="70887" y="49734"/>
                  <a:pt x="66312" y="49734"/>
                </a:cubicBezTo>
                <a:cubicBezTo>
                  <a:pt x="61738" y="49734"/>
                  <a:pt x="58023" y="46020"/>
                  <a:pt x="58023" y="41445"/>
                </a:cubicBezTo>
                <a:close/>
                <a:moveTo>
                  <a:pt x="55951" y="58023"/>
                </a:moveTo>
                <a:lnTo>
                  <a:pt x="68385" y="58023"/>
                </a:lnTo>
                <a:cubicBezTo>
                  <a:pt x="71830" y="58023"/>
                  <a:pt x="74601" y="60795"/>
                  <a:pt x="74601" y="64240"/>
                </a:cubicBezTo>
                <a:lnTo>
                  <a:pt x="74601" y="87035"/>
                </a:lnTo>
                <a:lnTo>
                  <a:pt x="76674" y="87035"/>
                </a:lnTo>
                <a:cubicBezTo>
                  <a:pt x="80119" y="87035"/>
                  <a:pt x="82890" y="89807"/>
                  <a:pt x="82890" y="93252"/>
                </a:cubicBezTo>
                <a:cubicBezTo>
                  <a:pt x="82890" y="96697"/>
                  <a:pt x="80119" y="99469"/>
                  <a:pt x="76674" y="99469"/>
                </a:cubicBezTo>
                <a:lnTo>
                  <a:pt x="55951" y="99469"/>
                </a:lnTo>
                <a:cubicBezTo>
                  <a:pt x="52506" y="99469"/>
                  <a:pt x="49734" y="96697"/>
                  <a:pt x="49734" y="93252"/>
                </a:cubicBezTo>
                <a:cubicBezTo>
                  <a:pt x="49734" y="89807"/>
                  <a:pt x="52506" y="87035"/>
                  <a:pt x="55951" y="87035"/>
                </a:cubicBezTo>
                <a:lnTo>
                  <a:pt x="62168" y="87035"/>
                </a:lnTo>
                <a:lnTo>
                  <a:pt x="62168" y="70457"/>
                </a:lnTo>
                <a:lnTo>
                  <a:pt x="55951" y="70457"/>
                </a:lnTo>
                <a:cubicBezTo>
                  <a:pt x="52506" y="70457"/>
                  <a:pt x="49734" y="67685"/>
                  <a:pt x="49734" y="64240"/>
                </a:cubicBezTo>
                <a:cubicBezTo>
                  <a:pt x="49734" y="60795"/>
                  <a:pt x="52506" y="58023"/>
                  <a:pt x="55951" y="58023"/>
                </a:cubicBezTo>
                <a:close/>
              </a:path>
            </a:pathLst>
          </a:custGeom>
          <a:solidFill>
            <a:srgbClr val="193CB8"/>
          </a:solidFill>
          <a:ln/>
        </p:spPr>
      </p:sp>
      <p:sp>
        <p:nvSpPr>
          <p:cNvPr id="61" name="Text 59"/>
          <p:cNvSpPr/>
          <p:nvPr/>
        </p:nvSpPr>
        <p:spPr>
          <a:xfrm>
            <a:off x="800176" y="4539556"/>
            <a:ext cx="6167358" cy="3789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4" b="1" dirty="0">
                <a:solidFill>
                  <a:srgbClr val="193C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Spécification :</a:t>
            </a:r>
            <a:pPr algn="ctr">
              <a:lnSpc>
                <a:spcPct val="120000"/>
              </a:lnSpc>
            </a:pPr>
            <a:r>
              <a:rPr lang="en-US" sz="1044" dirty="0">
                <a:solidFill>
                  <a:srgbClr val="193C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log(price) ~ sqft_living + bedrooms + bathrooms + waterfront + grade + yr_built + lat + long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7372513" y="1098890"/>
            <a:ext cx="4442928" cy="3107207"/>
          </a:xfrm>
          <a:custGeom>
            <a:avLst/>
            <a:gdLst/>
            <a:ahLst/>
            <a:cxnLst/>
            <a:rect l="l" t="t" r="r" b="b"/>
            <a:pathLst>
              <a:path w="4442928" h="3107207">
                <a:moveTo>
                  <a:pt x="37893" y="0"/>
                </a:moveTo>
                <a:lnTo>
                  <a:pt x="4291358" y="0"/>
                </a:lnTo>
                <a:cubicBezTo>
                  <a:pt x="4375068" y="0"/>
                  <a:pt x="4442928" y="67860"/>
                  <a:pt x="4442928" y="151570"/>
                </a:cubicBezTo>
                <a:lnTo>
                  <a:pt x="4442928" y="2955638"/>
                </a:lnTo>
                <a:cubicBezTo>
                  <a:pt x="4442928" y="3039347"/>
                  <a:pt x="4375068" y="3107207"/>
                  <a:pt x="4291358" y="3107207"/>
                </a:cubicBezTo>
                <a:lnTo>
                  <a:pt x="37893" y="3107207"/>
                </a:lnTo>
                <a:cubicBezTo>
                  <a:pt x="16965" y="3107207"/>
                  <a:pt x="0" y="3090242"/>
                  <a:pt x="0" y="3069315"/>
                </a:cubicBezTo>
                <a:lnTo>
                  <a:pt x="0" y="37893"/>
                </a:lnTo>
                <a:cubicBezTo>
                  <a:pt x="0" y="16979"/>
                  <a:pt x="16979" y="0"/>
                  <a:pt x="37893" y="0"/>
                </a:cubicBezTo>
                <a:close/>
              </a:path>
            </a:pathLst>
          </a:custGeom>
          <a:gradFill rotWithShape="1" flip="none">
            <a:gsLst>
              <a:gs pos="0">
                <a:srgbClr val="ECFDF5"/>
              </a:gs>
              <a:gs pos="100000">
                <a:srgbClr val="F0FDFA"/>
              </a:gs>
            </a:gsLst>
            <a:lin ang="2700000" scaled="1"/>
          </a:gradFill>
          <a:ln/>
        </p:spPr>
      </p:sp>
      <p:sp>
        <p:nvSpPr>
          <p:cNvPr id="63" name="Shape 61"/>
          <p:cNvSpPr/>
          <p:nvPr/>
        </p:nvSpPr>
        <p:spPr>
          <a:xfrm>
            <a:off x="7372513" y="1098890"/>
            <a:ext cx="37893" cy="3107207"/>
          </a:xfrm>
          <a:custGeom>
            <a:avLst/>
            <a:gdLst/>
            <a:ahLst/>
            <a:cxnLst/>
            <a:rect l="l" t="t" r="r" b="b"/>
            <a:pathLst>
              <a:path w="37893" h="3107207">
                <a:moveTo>
                  <a:pt x="37893" y="0"/>
                </a:moveTo>
                <a:lnTo>
                  <a:pt x="37893" y="0"/>
                </a:lnTo>
                <a:lnTo>
                  <a:pt x="37893" y="3107207"/>
                </a:lnTo>
                <a:lnTo>
                  <a:pt x="37893" y="3107207"/>
                </a:lnTo>
                <a:cubicBezTo>
                  <a:pt x="16965" y="3107207"/>
                  <a:pt x="0" y="3090242"/>
                  <a:pt x="0" y="3069315"/>
                </a:cubicBezTo>
                <a:lnTo>
                  <a:pt x="0" y="37893"/>
                </a:lnTo>
                <a:cubicBezTo>
                  <a:pt x="0" y="16965"/>
                  <a:pt x="16965" y="0"/>
                  <a:pt x="37893" y="0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64" name="Text 62"/>
          <p:cNvSpPr/>
          <p:nvPr/>
        </p:nvSpPr>
        <p:spPr>
          <a:xfrm>
            <a:off x="7580923" y="1288354"/>
            <a:ext cx="4130312" cy="2652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3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Performances du Modèle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7580923" y="1705175"/>
            <a:ext cx="4045054" cy="1136783"/>
          </a:xfrm>
          <a:custGeom>
            <a:avLst/>
            <a:gdLst/>
            <a:ahLst/>
            <a:cxnLst/>
            <a:rect l="l" t="t" r="r" b="b"/>
            <a:pathLst>
              <a:path w="4045054" h="1136783">
                <a:moveTo>
                  <a:pt x="113678" y="0"/>
                </a:moveTo>
                <a:lnTo>
                  <a:pt x="3931375" y="0"/>
                </a:lnTo>
                <a:cubicBezTo>
                  <a:pt x="3994158" y="0"/>
                  <a:pt x="4045054" y="50896"/>
                  <a:pt x="4045054" y="113678"/>
                </a:cubicBezTo>
                <a:lnTo>
                  <a:pt x="4045054" y="1023105"/>
                </a:lnTo>
                <a:cubicBezTo>
                  <a:pt x="4045054" y="1085888"/>
                  <a:pt x="3994158" y="1136783"/>
                  <a:pt x="3931375" y="1136783"/>
                </a:cubicBezTo>
                <a:lnTo>
                  <a:pt x="113678" y="1136783"/>
                </a:lnTo>
                <a:cubicBezTo>
                  <a:pt x="50896" y="1136783"/>
                  <a:pt x="0" y="1085888"/>
                  <a:pt x="0" y="1023105"/>
                </a:cubicBezTo>
                <a:lnTo>
                  <a:pt x="0" y="113678"/>
                </a:lnTo>
                <a:cubicBezTo>
                  <a:pt x="0" y="50938"/>
                  <a:pt x="50938" y="0"/>
                  <a:pt x="11367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420" dist="9473" dir="5400000">
              <a:srgbClr val="000000">
                <a:alpha val="10196"/>
              </a:srgbClr>
            </a:outerShdw>
          </a:effectLst>
        </p:spPr>
      </p:sp>
      <p:sp>
        <p:nvSpPr>
          <p:cNvPr id="66" name="Text 64"/>
          <p:cNvSpPr/>
          <p:nvPr/>
        </p:nvSpPr>
        <p:spPr>
          <a:xfrm>
            <a:off x="7699338" y="1856746"/>
            <a:ext cx="3808224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4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R² Ajusté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7647235" y="2084103"/>
            <a:ext cx="3912429" cy="3789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85" b="1" dirty="0">
                <a:solidFill>
                  <a:srgbClr val="00996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0.82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7699338" y="2500923"/>
            <a:ext cx="3808224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4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82% variance expliquée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7580923" y="2955636"/>
            <a:ext cx="4045054" cy="1060998"/>
          </a:xfrm>
          <a:custGeom>
            <a:avLst/>
            <a:gdLst/>
            <a:ahLst/>
            <a:cxnLst/>
            <a:rect l="l" t="t" r="r" b="b"/>
            <a:pathLst>
              <a:path w="4045054" h="1060998">
                <a:moveTo>
                  <a:pt x="113675" y="0"/>
                </a:moveTo>
                <a:lnTo>
                  <a:pt x="3931378" y="0"/>
                </a:lnTo>
                <a:cubicBezTo>
                  <a:pt x="3994159" y="0"/>
                  <a:pt x="4045054" y="50894"/>
                  <a:pt x="4045054" y="113675"/>
                </a:cubicBezTo>
                <a:lnTo>
                  <a:pt x="4045054" y="947322"/>
                </a:lnTo>
                <a:cubicBezTo>
                  <a:pt x="4045054" y="1010104"/>
                  <a:pt x="3994159" y="1060998"/>
                  <a:pt x="3931378" y="1060998"/>
                </a:cubicBezTo>
                <a:lnTo>
                  <a:pt x="113675" y="1060998"/>
                </a:lnTo>
                <a:cubicBezTo>
                  <a:pt x="50894" y="1060998"/>
                  <a:pt x="0" y="1010104"/>
                  <a:pt x="0" y="947322"/>
                </a:cubicBezTo>
                <a:lnTo>
                  <a:pt x="0" y="113675"/>
                </a:lnTo>
                <a:cubicBezTo>
                  <a:pt x="0" y="50936"/>
                  <a:pt x="50936" y="0"/>
                  <a:pt x="11367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420" dist="9473" dir="5400000">
              <a:srgbClr val="000000">
                <a:alpha val="10196"/>
              </a:srgbClr>
            </a:outerShdw>
          </a:effectLst>
        </p:spPr>
      </p:sp>
      <p:sp>
        <p:nvSpPr>
          <p:cNvPr id="70" name="Text 68"/>
          <p:cNvSpPr/>
          <p:nvPr/>
        </p:nvSpPr>
        <p:spPr>
          <a:xfrm>
            <a:off x="7699338" y="3107207"/>
            <a:ext cx="3808224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4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F Global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7675655" y="3334564"/>
            <a:ext cx="3855590" cy="303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90" b="1" dirty="0">
                <a:solidFill>
                  <a:srgbClr val="155D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Significatif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7699338" y="3675483"/>
            <a:ext cx="3808224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4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 &lt; 0.001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353566" y="4357553"/>
            <a:ext cx="4461874" cy="2500923"/>
          </a:xfrm>
          <a:custGeom>
            <a:avLst/>
            <a:gdLst/>
            <a:ahLst/>
            <a:cxnLst/>
            <a:rect l="l" t="t" r="r" b="b"/>
            <a:pathLst>
              <a:path w="4461874" h="2500923">
                <a:moveTo>
                  <a:pt x="151581" y="0"/>
                </a:moveTo>
                <a:lnTo>
                  <a:pt x="4310293" y="0"/>
                </a:lnTo>
                <a:cubicBezTo>
                  <a:pt x="4394009" y="0"/>
                  <a:pt x="4461874" y="67865"/>
                  <a:pt x="4461874" y="151581"/>
                </a:cubicBezTo>
                <a:lnTo>
                  <a:pt x="4461874" y="2349342"/>
                </a:lnTo>
                <a:cubicBezTo>
                  <a:pt x="4461874" y="2433058"/>
                  <a:pt x="4394009" y="2500923"/>
                  <a:pt x="4310293" y="2500923"/>
                </a:cubicBezTo>
                <a:lnTo>
                  <a:pt x="151581" y="2500923"/>
                </a:lnTo>
                <a:cubicBezTo>
                  <a:pt x="67865" y="2500923"/>
                  <a:pt x="0" y="2433058"/>
                  <a:pt x="0" y="2349342"/>
                </a:cubicBezTo>
                <a:lnTo>
                  <a:pt x="0" y="151581"/>
                </a:lnTo>
                <a:cubicBezTo>
                  <a:pt x="0" y="67921"/>
                  <a:pt x="67921" y="0"/>
                  <a:pt x="15158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098" dist="94732" dir="5400000">
              <a:srgbClr val="000000">
                <a:alpha val="10196"/>
              </a:srgbClr>
            </a:outerShdw>
          </a:effectLst>
        </p:spPr>
      </p:sp>
      <p:sp>
        <p:nvSpPr>
          <p:cNvPr id="74" name="Text 72"/>
          <p:cNvSpPr/>
          <p:nvPr/>
        </p:nvSpPr>
        <p:spPr>
          <a:xfrm>
            <a:off x="7543030" y="4547017"/>
            <a:ext cx="4168205" cy="2652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3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Interprétation des Coefficients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7543030" y="4925945"/>
            <a:ext cx="4082946" cy="530499"/>
          </a:xfrm>
          <a:custGeom>
            <a:avLst/>
            <a:gdLst/>
            <a:ahLst/>
            <a:cxnLst/>
            <a:rect l="l" t="t" r="r" b="b"/>
            <a:pathLst>
              <a:path w="4082946" h="530499">
                <a:moveTo>
                  <a:pt x="75787" y="0"/>
                </a:moveTo>
                <a:lnTo>
                  <a:pt x="4007159" y="0"/>
                </a:lnTo>
                <a:cubicBezTo>
                  <a:pt x="4049015" y="0"/>
                  <a:pt x="4082946" y="33931"/>
                  <a:pt x="4082946" y="75787"/>
                </a:cubicBezTo>
                <a:lnTo>
                  <a:pt x="4082946" y="454712"/>
                </a:lnTo>
                <a:cubicBezTo>
                  <a:pt x="4082946" y="496568"/>
                  <a:pt x="4049015" y="530499"/>
                  <a:pt x="4007159" y="530499"/>
                </a:cubicBezTo>
                <a:lnTo>
                  <a:pt x="75787" y="530499"/>
                </a:lnTo>
                <a:cubicBezTo>
                  <a:pt x="33931" y="530499"/>
                  <a:pt x="0" y="496568"/>
                  <a:pt x="0" y="454712"/>
                </a:cubicBezTo>
                <a:lnTo>
                  <a:pt x="0" y="75787"/>
                </a:lnTo>
                <a:cubicBezTo>
                  <a:pt x="0" y="33959"/>
                  <a:pt x="33959" y="0"/>
                  <a:pt x="75787" y="0"/>
                </a:cubicBezTo>
                <a:close/>
              </a:path>
            </a:pathLst>
          </a:custGeom>
          <a:solidFill>
            <a:srgbClr val="ECFDF5"/>
          </a:solidFill>
          <a:ln/>
        </p:spPr>
      </p:sp>
      <p:sp>
        <p:nvSpPr>
          <p:cNvPr id="76" name="Text 74"/>
          <p:cNvSpPr/>
          <p:nvPr/>
        </p:nvSpPr>
        <p:spPr>
          <a:xfrm>
            <a:off x="7618816" y="5001731"/>
            <a:ext cx="399768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004F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Surface (+5.8%)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7618816" y="5191194"/>
            <a:ext cx="399768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+100 ft² → +5.8% prix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7543030" y="5532229"/>
            <a:ext cx="4082946" cy="530499"/>
          </a:xfrm>
          <a:custGeom>
            <a:avLst/>
            <a:gdLst/>
            <a:ahLst/>
            <a:cxnLst/>
            <a:rect l="l" t="t" r="r" b="b"/>
            <a:pathLst>
              <a:path w="4082946" h="530499">
                <a:moveTo>
                  <a:pt x="75787" y="0"/>
                </a:moveTo>
                <a:lnTo>
                  <a:pt x="4007159" y="0"/>
                </a:lnTo>
                <a:cubicBezTo>
                  <a:pt x="4049015" y="0"/>
                  <a:pt x="4082946" y="33931"/>
                  <a:pt x="4082946" y="75787"/>
                </a:cubicBezTo>
                <a:lnTo>
                  <a:pt x="4082946" y="454712"/>
                </a:lnTo>
                <a:cubicBezTo>
                  <a:pt x="4082946" y="496568"/>
                  <a:pt x="4049015" y="530499"/>
                  <a:pt x="4007159" y="530499"/>
                </a:cubicBezTo>
                <a:lnTo>
                  <a:pt x="75787" y="530499"/>
                </a:lnTo>
                <a:cubicBezTo>
                  <a:pt x="33931" y="530499"/>
                  <a:pt x="0" y="496568"/>
                  <a:pt x="0" y="454712"/>
                </a:cubicBezTo>
                <a:lnTo>
                  <a:pt x="0" y="75787"/>
                </a:lnTo>
                <a:cubicBezTo>
                  <a:pt x="0" y="33959"/>
                  <a:pt x="33959" y="0"/>
                  <a:pt x="75787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79" name="Text 77"/>
          <p:cNvSpPr/>
          <p:nvPr/>
        </p:nvSpPr>
        <p:spPr>
          <a:xfrm>
            <a:off x="7618816" y="5608015"/>
            <a:ext cx="399768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1C39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Waterfront (+76%)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7618816" y="5797479"/>
            <a:ext cx="399768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Prime vue sur eau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7543030" y="6138514"/>
            <a:ext cx="4082946" cy="530499"/>
          </a:xfrm>
          <a:custGeom>
            <a:avLst/>
            <a:gdLst/>
            <a:ahLst/>
            <a:cxnLst/>
            <a:rect l="l" t="t" r="r" b="b"/>
            <a:pathLst>
              <a:path w="4082946" h="530499">
                <a:moveTo>
                  <a:pt x="75787" y="0"/>
                </a:moveTo>
                <a:lnTo>
                  <a:pt x="4007159" y="0"/>
                </a:lnTo>
                <a:cubicBezTo>
                  <a:pt x="4049015" y="0"/>
                  <a:pt x="4082946" y="33931"/>
                  <a:pt x="4082946" y="75787"/>
                </a:cubicBezTo>
                <a:lnTo>
                  <a:pt x="4082946" y="454712"/>
                </a:lnTo>
                <a:cubicBezTo>
                  <a:pt x="4082946" y="496568"/>
                  <a:pt x="4049015" y="530499"/>
                  <a:pt x="4007159" y="530499"/>
                </a:cubicBezTo>
                <a:lnTo>
                  <a:pt x="75787" y="530499"/>
                </a:lnTo>
                <a:cubicBezTo>
                  <a:pt x="33931" y="530499"/>
                  <a:pt x="0" y="496568"/>
                  <a:pt x="0" y="454712"/>
                </a:cubicBezTo>
                <a:lnTo>
                  <a:pt x="0" y="75787"/>
                </a:lnTo>
                <a:cubicBezTo>
                  <a:pt x="0" y="33959"/>
                  <a:pt x="33959" y="0"/>
                  <a:pt x="75787" y="0"/>
                </a:cubicBezTo>
                <a:close/>
              </a:path>
            </a:pathLst>
          </a:custGeom>
          <a:solidFill>
            <a:srgbClr val="FFFBEB"/>
          </a:solidFill>
          <a:ln/>
        </p:spPr>
      </p:sp>
      <p:sp>
        <p:nvSpPr>
          <p:cNvPr id="82" name="Text 80"/>
          <p:cNvSpPr/>
          <p:nvPr/>
        </p:nvSpPr>
        <p:spPr>
          <a:xfrm>
            <a:off x="7618816" y="6214299"/>
            <a:ext cx="399768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b="1" dirty="0">
                <a:solidFill>
                  <a:srgbClr val="7B330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Grade (+13.1%)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7618816" y="6403763"/>
            <a:ext cx="3997688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4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+1 point qualité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6096000" y="1959059"/>
            <a:ext cx="916531" cy="166728"/>
          </a:xfrm>
          <a:prstGeom prst="rect">
            <a:avLst/>
          </a:prstGeom>
          <a:noFill/>
          <a:ln/>
        </p:spPr>
        <p:txBody>
          <a:bodyPr wrap="square" lIns="37893" tIns="18946" rIns="37893" bIns="18946" rtlCol="0" anchor="ctr"/>
          <a:lstStyle/>
          <a:p>
            <a:pPr algn="r">
              <a:lnSpc>
                <a:spcPct val="110000"/>
              </a:lnSpc>
            </a:pPr>
            <a:r>
              <a:rPr lang="en-US" sz="1200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&lt; 2e-16</a:t>
            </a:r>
            <a:pPr algn="r">
              <a:lnSpc>
                <a:spcPct val="110000"/>
              </a:lnSpc>
            </a:pPr>
            <a:r>
              <a:rPr lang="en-US" sz="1200" b="1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***</a:t>
            </a:r>
            <a:endParaRPr lang="en-US" sz="1600" dirty="0"/>
          </a:p>
        </p:txBody>
      </p:sp>
      <p:sp>
        <p:nvSpPr>
          <p:cNvPr id="85" name="Text 83"/>
          <p:cNvSpPr/>
          <p:nvPr/>
        </p:nvSpPr>
        <p:spPr>
          <a:xfrm>
            <a:off x="6129156" y="2258408"/>
            <a:ext cx="916531" cy="166728"/>
          </a:xfrm>
          <a:prstGeom prst="rect">
            <a:avLst/>
          </a:prstGeom>
          <a:noFill/>
          <a:ln/>
        </p:spPr>
        <p:txBody>
          <a:bodyPr wrap="square" lIns="37893" tIns="18946" rIns="37893" bIns="18946" rtlCol="0" anchor="ctr"/>
          <a:lstStyle/>
          <a:p>
            <a:pPr algn="r">
              <a:lnSpc>
                <a:spcPct val="110000"/>
              </a:lnSpc>
            </a:pPr>
            <a:r>
              <a:rPr lang="en-US" sz="1200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&lt; 2e-16</a:t>
            </a:r>
            <a:pPr algn="r">
              <a:lnSpc>
                <a:spcPct val="110000"/>
              </a:lnSpc>
            </a:pPr>
            <a:r>
              <a:rPr lang="en-US" sz="1200" b="1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***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6129156" y="2569132"/>
            <a:ext cx="916531" cy="166728"/>
          </a:xfrm>
          <a:prstGeom prst="rect">
            <a:avLst/>
          </a:prstGeom>
          <a:noFill/>
          <a:ln/>
        </p:spPr>
        <p:txBody>
          <a:bodyPr wrap="square" lIns="37893" tIns="18946" rIns="37893" bIns="18946" rtlCol="0" anchor="ctr"/>
          <a:lstStyle/>
          <a:p>
            <a:pPr algn="r">
              <a:lnSpc>
                <a:spcPct val="110000"/>
              </a:lnSpc>
            </a:pPr>
            <a:r>
              <a:rPr lang="en-US" sz="1200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&lt; 2e-16</a:t>
            </a:r>
            <a:pPr algn="r">
              <a:lnSpc>
                <a:spcPct val="110000"/>
              </a:lnSpc>
            </a:pPr>
            <a:r>
              <a:rPr lang="en-US" sz="1200" b="1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***</a:t>
            </a:r>
            <a:endParaRPr lang="en-US" sz="1600" dirty="0"/>
          </a:p>
        </p:txBody>
      </p:sp>
      <p:sp>
        <p:nvSpPr>
          <p:cNvPr id="87" name="Text 85"/>
          <p:cNvSpPr/>
          <p:nvPr/>
        </p:nvSpPr>
        <p:spPr>
          <a:xfrm>
            <a:off x="6129156" y="2879851"/>
            <a:ext cx="916531" cy="166728"/>
          </a:xfrm>
          <a:prstGeom prst="rect">
            <a:avLst/>
          </a:prstGeom>
          <a:noFill/>
          <a:ln/>
        </p:spPr>
        <p:txBody>
          <a:bodyPr wrap="square" lIns="37893" tIns="18946" rIns="37893" bIns="18946" rtlCol="0" anchor="ctr"/>
          <a:lstStyle/>
          <a:p>
            <a:pPr algn="r">
              <a:lnSpc>
                <a:spcPct val="110000"/>
              </a:lnSpc>
            </a:pPr>
            <a:r>
              <a:rPr lang="en-US" sz="1200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&lt; 2e-16</a:t>
            </a:r>
            <a:pPr algn="r">
              <a:lnSpc>
                <a:spcPct val="110000"/>
              </a:lnSpc>
            </a:pPr>
            <a:r>
              <a:rPr lang="en-US" sz="1200" b="1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***</a:t>
            </a:r>
            <a:endParaRPr lang="en-US" sz="1600" dirty="0"/>
          </a:p>
        </p:txBody>
      </p:sp>
      <p:sp>
        <p:nvSpPr>
          <p:cNvPr id="88" name="Text 86"/>
          <p:cNvSpPr/>
          <p:nvPr/>
        </p:nvSpPr>
        <p:spPr>
          <a:xfrm>
            <a:off x="6129156" y="3190574"/>
            <a:ext cx="916531" cy="166728"/>
          </a:xfrm>
          <a:prstGeom prst="rect">
            <a:avLst/>
          </a:prstGeom>
          <a:noFill/>
          <a:ln/>
        </p:spPr>
        <p:txBody>
          <a:bodyPr wrap="square" lIns="37893" tIns="18946" rIns="37893" bIns="18946" rtlCol="0" anchor="ctr"/>
          <a:lstStyle/>
          <a:p>
            <a:pPr algn="r">
              <a:lnSpc>
                <a:spcPct val="110000"/>
              </a:lnSpc>
            </a:pPr>
            <a:r>
              <a:rPr lang="en-US" sz="1200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&lt; 2e-16</a:t>
            </a:r>
            <a:pPr algn="r">
              <a:lnSpc>
                <a:spcPct val="110000"/>
              </a:lnSpc>
            </a:pPr>
            <a:r>
              <a:rPr lang="en-US" sz="1200" b="1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***</a:t>
            </a:r>
            <a:endParaRPr lang="en-US" sz="1600" dirty="0"/>
          </a:p>
        </p:txBody>
      </p:sp>
      <p:sp>
        <p:nvSpPr>
          <p:cNvPr id="89" name="Text 87"/>
          <p:cNvSpPr/>
          <p:nvPr/>
        </p:nvSpPr>
        <p:spPr>
          <a:xfrm>
            <a:off x="6129156" y="3501293"/>
            <a:ext cx="916531" cy="166728"/>
          </a:xfrm>
          <a:prstGeom prst="rect">
            <a:avLst/>
          </a:prstGeom>
          <a:noFill/>
          <a:ln/>
        </p:spPr>
        <p:txBody>
          <a:bodyPr wrap="square" lIns="37893" tIns="18946" rIns="37893" bIns="18946" rtlCol="0" anchor="ctr"/>
          <a:lstStyle/>
          <a:p>
            <a:pPr algn="r">
              <a:lnSpc>
                <a:spcPct val="110000"/>
              </a:lnSpc>
            </a:pPr>
            <a:r>
              <a:rPr lang="en-US" sz="1200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&lt; 2e-16</a:t>
            </a:r>
            <a:pPr algn="r">
              <a:lnSpc>
                <a:spcPct val="110000"/>
              </a:lnSpc>
            </a:pPr>
            <a:r>
              <a:rPr lang="en-US" sz="1200" b="1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***</a:t>
            </a:r>
            <a:endParaRPr lang="en-US" sz="1600" dirty="0"/>
          </a:p>
        </p:txBody>
      </p:sp>
      <p:sp>
        <p:nvSpPr>
          <p:cNvPr id="90" name="Text 88"/>
          <p:cNvSpPr/>
          <p:nvPr/>
        </p:nvSpPr>
        <p:spPr>
          <a:xfrm>
            <a:off x="6129156" y="3812013"/>
            <a:ext cx="916531" cy="166728"/>
          </a:xfrm>
          <a:prstGeom prst="rect">
            <a:avLst/>
          </a:prstGeom>
          <a:noFill/>
          <a:ln/>
        </p:spPr>
        <p:txBody>
          <a:bodyPr wrap="square" lIns="37893" tIns="18946" rIns="37893" bIns="18946" rtlCol="0" anchor="ctr"/>
          <a:lstStyle/>
          <a:p>
            <a:pPr algn="r">
              <a:lnSpc>
                <a:spcPct val="110000"/>
              </a:lnSpc>
            </a:pPr>
            <a:r>
              <a:rPr lang="en-US" sz="1200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&lt; 2e-16</a:t>
            </a:r>
            <a:pPr algn="r">
              <a:lnSpc>
                <a:spcPct val="110000"/>
              </a:lnSpc>
            </a:pPr>
            <a:r>
              <a:rPr lang="en-US" sz="1200" b="1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***</a:t>
            </a:r>
            <a:endParaRPr lang="en-US" sz="1600" dirty="0"/>
          </a:p>
        </p:txBody>
      </p:sp>
      <p:sp>
        <p:nvSpPr>
          <p:cNvPr id="91" name="Text 89"/>
          <p:cNvSpPr/>
          <p:nvPr/>
        </p:nvSpPr>
        <p:spPr>
          <a:xfrm>
            <a:off x="6093632" y="4122736"/>
            <a:ext cx="916531" cy="166728"/>
          </a:xfrm>
          <a:prstGeom prst="rect">
            <a:avLst/>
          </a:prstGeom>
          <a:noFill/>
          <a:ln/>
        </p:spPr>
        <p:txBody>
          <a:bodyPr wrap="square" lIns="37893" tIns="18946" rIns="37893" bIns="18946" rtlCol="0" anchor="ctr"/>
          <a:lstStyle/>
          <a:p>
            <a:pPr algn="r">
              <a:lnSpc>
                <a:spcPct val="110000"/>
              </a:lnSpc>
            </a:pPr>
            <a:r>
              <a:rPr lang="en-US" sz="1200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&lt; 2e-16</a:t>
            </a:r>
            <a:pPr algn="r">
              <a:lnSpc>
                <a:spcPct val="110000"/>
              </a:lnSpc>
            </a:pPr>
            <a:r>
              <a:rPr lang="en-US" sz="1200" b="1" dirty="0">
                <a:solidFill>
                  <a:srgbClr val="C1000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***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03. Modélisation et Estimation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096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Diagnostic : Résidus vs Valeurs Ajustées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5600700" cy="5334000"/>
          </a:xfrm>
          <a:custGeom>
            <a:avLst/>
            <a:gdLst/>
            <a:ahLst/>
            <a:cxnLst/>
            <a:rect l="l" t="t" r="r" b="b"/>
            <a:pathLst>
              <a:path w="5600700" h="5334000">
                <a:moveTo>
                  <a:pt x="152392" y="0"/>
                </a:moveTo>
                <a:lnTo>
                  <a:pt x="5448308" y="0"/>
                </a:lnTo>
                <a:cubicBezTo>
                  <a:pt x="5532472" y="0"/>
                  <a:pt x="5600700" y="68228"/>
                  <a:pt x="5600700" y="152392"/>
                </a:cubicBezTo>
                <a:lnTo>
                  <a:pt x="5600700" y="5181608"/>
                </a:lnTo>
                <a:cubicBezTo>
                  <a:pt x="5600700" y="5265772"/>
                  <a:pt x="5532472" y="5334000"/>
                  <a:pt x="5448308" y="5334000"/>
                </a:cubicBezTo>
                <a:lnTo>
                  <a:pt x="152392" y="5334000"/>
                </a:lnTo>
                <a:cubicBezTo>
                  <a:pt x="68228" y="5334000"/>
                  <a:pt x="0" y="5265772"/>
                  <a:pt x="0" y="5181608"/>
                </a:cubicBezTo>
                <a:lnTo>
                  <a:pt x="0" y="152392"/>
                </a:lnTo>
                <a:cubicBezTo>
                  <a:pt x="0" y="68285"/>
                  <a:pt x="68285" y="0"/>
                  <a:pt x="15239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229350" y="1104900"/>
            <a:ext cx="5581650" cy="2743200"/>
          </a:xfrm>
          <a:custGeom>
            <a:avLst/>
            <a:gdLst/>
            <a:ahLst/>
            <a:cxnLst/>
            <a:rect l="l" t="t" r="r" b="b"/>
            <a:pathLst>
              <a:path w="5581650" h="2743200">
                <a:moveTo>
                  <a:pt x="38100" y="0"/>
                </a:moveTo>
                <a:lnTo>
                  <a:pt x="5429238" y="0"/>
                </a:lnTo>
                <a:cubicBezTo>
                  <a:pt x="5513413" y="0"/>
                  <a:pt x="5581650" y="68237"/>
                  <a:pt x="5581650" y="152412"/>
                </a:cubicBezTo>
                <a:lnTo>
                  <a:pt x="5581650" y="2590788"/>
                </a:lnTo>
                <a:cubicBezTo>
                  <a:pt x="5581650" y="2674963"/>
                  <a:pt x="5513413" y="2743200"/>
                  <a:pt x="5429238" y="2743200"/>
                </a:cubicBezTo>
                <a:lnTo>
                  <a:pt x="38100" y="2743200"/>
                </a:lnTo>
                <a:cubicBezTo>
                  <a:pt x="17072" y="2743200"/>
                  <a:pt x="0" y="2726128"/>
                  <a:pt x="0" y="2705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FBEB"/>
              </a:gs>
              <a:gs pos="100000">
                <a:srgbClr val="FFF7ED"/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6229350" y="1104900"/>
            <a:ext cx="38100" cy="2743200"/>
          </a:xfrm>
          <a:custGeom>
            <a:avLst/>
            <a:gdLst/>
            <a:ahLst/>
            <a:cxnLst/>
            <a:rect l="l" t="t" r="r" b="b"/>
            <a:pathLst>
              <a:path w="38100" h="2743200">
                <a:moveTo>
                  <a:pt x="38100" y="0"/>
                </a:moveTo>
                <a:lnTo>
                  <a:pt x="38100" y="0"/>
                </a:lnTo>
                <a:lnTo>
                  <a:pt x="38100" y="2743200"/>
                </a:lnTo>
                <a:lnTo>
                  <a:pt x="38100" y="2743200"/>
                </a:lnTo>
                <a:cubicBezTo>
                  <a:pt x="17072" y="2743200"/>
                  <a:pt x="0" y="2726128"/>
                  <a:pt x="0" y="2705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7" name="Shape 5"/>
          <p:cNvSpPr/>
          <p:nvPr/>
        </p:nvSpPr>
        <p:spPr>
          <a:xfrm>
            <a:off x="6462713" y="13430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32147"/>
                </a:moveTo>
                <a:cubicBezTo>
                  <a:pt x="21431" y="26220"/>
                  <a:pt x="26220" y="21431"/>
                  <a:pt x="32147" y="21431"/>
                </a:cubicBezTo>
                <a:lnTo>
                  <a:pt x="85725" y="21431"/>
                </a:lnTo>
                <a:cubicBezTo>
                  <a:pt x="91652" y="21431"/>
                  <a:pt x="96441" y="26220"/>
                  <a:pt x="96441" y="32147"/>
                </a:cubicBezTo>
                <a:lnTo>
                  <a:pt x="96441" y="128588"/>
                </a:lnTo>
                <a:lnTo>
                  <a:pt x="128588" y="128588"/>
                </a:lnTo>
                <a:lnTo>
                  <a:pt x="128588" y="85725"/>
                </a:lnTo>
                <a:cubicBezTo>
                  <a:pt x="128588" y="79798"/>
                  <a:pt x="133376" y="75009"/>
                  <a:pt x="139303" y="75009"/>
                </a:cubicBezTo>
                <a:lnTo>
                  <a:pt x="160734" y="75009"/>
                </a:lnTo>
                <a:cubicBezTo>
                  <a:pt x="166661" y="75009"/>
                  <a:pt x="171450" y="79798"/>
                  <a:pt x="171450" y="85725"/>
                </a:cubicBezTo>
                <a:cubicBezTo>
                  <a:pt x="171450" y="91652"/>
                  <a:pt x="166661" y="96441"/>
                  <a:pt x="160734" y="96441"/>
                </a:cubicBezTo>
                <a:lnTo>
                  <a:pt x="150019" y="96441"/>
                </a:lnTo>
                <a:lnTo>
                  <a:pt x="150019" y="139303"/>
                </a:lnTo>
                <a:cubicBezTo>
                  <a:pt x="150019" y="145230"/>
                  <a:pt x="145230" y="150019"/>
                  <a:pt x="139303" y="150019"/>
                </a:cubicBezTo>
                <a:lnTo>
                  <a:pt x="85725" y="150019"/>
                </a:lnTo>
                <a:cubicBezTo>
                  <a:pt x="79798" y="150019"/>
                  <a:pt x="75009" y="145230"/>
                  <a:pt x="75009" y="139303"/>
                </a:cubicBezTo>
                <a:lnTo>
                  <a:pt x="75009" y="42863"/>
                </a:lnTo>
                <a:lnTo>
                  <a:pt x="42863" y="42863"/>
                </a:lnTo>
                <a:lnTo>
                  <a:pt x="42863" y="85725"/>
                </a:lnTo>
                <a:cubicBezTo>
                  <a:pt x="42863" y="91652"/>
                  <a:pt x="38074" y="96441"/>
                  <a:pt x="32147" y="96441"/>
                </a:cubicBezTo>
                <a:lnTo>
                  <a:pt x="10716" y="96441"/>
                </a:lnTo>
                <a:cubicBezTo>
                  <a:pt x="4789" y="96441"/>
                  <a:pt x="0" y="91652"/>
                  <a:pt x="0" y="85725"/>
                </a:cubicBezTo>
                <a:cubicBezTo>
                  <a:pt x="0" y="79798"/>
                  <a:pt x="4789" y="75009"/>
                  <a:pt x="10716" y="75009"/>
                </a:cubicBezTo>
                <a:lnTo>
                  <a:pt x="21431" y="75009"/>
                </a:lnTo>
                <a:lnTo>
                  <a:pt x="21431" y="32147"/>
                </a:lnTo>
                <a:close/>
              </a:path>
            </a:pathLst>
          </a:custGeom>
          <a:solidFill>
            <a:srgbClr val="E17100"/>
          </a:solidFill>
          <a:ln/>
        </p:spPr>
      </p:sp>
      <p:sp>
        <p:nvSpPr>
          <p:cNvPr id="8" name="Text 6"/>
          <p:cNvSpPr/>
          <p:nvPr/>
        </p:nvSpPr>
        <p:spPr>
          <a:xfrm>
            <a:off x="6657975" y="1295400"/>
            <a:ext cx="504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Détection d'Hétéroscédasticité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438900" y="1676400"/>
            <a:ext cx="5181600" cy="1181100"/>
          </a:xfrm>
          <a:custGeom>
            <a:avLst/>
            <a:gdLst/>
            <a:ahLst/>
            <a:cxnLst/>
            <a:rect l="l" t="t" r="r" b="b"/>
            <a:pathLst>
              <a:path w="5181600" h="1181100">
                <a:moveTo>
                  <a:pt x="114295" y="0"/>
                </a:moveTo>
                <a:lnTo>
                  <a:pt x="5067305" y="0"/>
                </a:lnTo>
                <a:cubicBezTo>
                  <a:pt x="5130428" y="0"/>
                  <a:pt x="5181600" y="51172"/>
                  <a:pt x="5181600" y="114295"/>
                </a:cubicBezTo>
                <a:lnTo>
                  <a:pt x="5181600" y="1066805"/>
                </a:lnTo>
                <a:cubicBezTo>
                  <a:pt x="5181600" y="1129928"/>
                  <a:pt x="5130428" y="1181100"/>
                  <a:pt x="5067305" y="1181100"/>
                </a:cubicBezTo>
                <a:lnTo>
                  <a:pt x="114295" y="1181100"/>
                </a:lnTo>
                <a:cubicBezTo>
                  <a:pt x="51172" y="1181100"/>
                  <a:pt x="0" y="1129928"/>
                  <a:pt x="0" y="10668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6591300" y="1828800"/>
            <a:ext cx="495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de Breusch-Pagan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591300" y="2152650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Statistique : 77.46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0672287" y="2133600"/>
            <a:ext cx="800100" cy="266700"/>
          </a:xfrm>
          <a:custGeom>
            <a:avLst/>
            <a:gdLst/>
            <a:ahLst/>
            <a:cxnLst/>
            <a:rect l="l" t="t" r="r" b="b"/>
            <a:pathLst>
              <a:path w="800100" h="266700">
                <a:moveTo>
                  <a:pt x="133350" y="0"/>
                </a:moveTo>
                <a:lnTo>
                  <a:pt x="666750" y="0"/>
                </a:lnTo>
                <a:cubicBezTo>
                  <a:pt x="740348" y="0"/>
                  <a:pt x="800100" y="59752"/>
                  <a:pt x="800100" y="133350"/>
                </a:cubicBezTo>
                <a:lnTo>
                  <a:pt x="800100" y="133350"/>
                </a:lnTo>
                <a:cubicBezTo>
                  <a:pt x="800100" y="206948"/>
                  <a:pt x="740348" y="266700"/>
                  <a:pt x="6667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13" name="Text 11"/>
          <p:cNvSpPr/>
          <p:nvPr/>
        </p:nvSpPr>
        <p:spPr>
          <a:xfrm>
            <a:off x="10672287" y="2133600"/>
            <a:ext cx="8667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C1000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 &lt; 0.001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610350" y="25146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709" y="49709"/>
                </a:moveTo>
                <a:cubicBezTo>
                  <a:pt x="52507" y="46911"/>
                  <a:pt x="57031" y="46911"/>
                  <a:pt x="59799" y="49709"/>
                </a:cubicBezTo>
                <a:lnTo>
                  <a:pt x="76170" y="66080"/>
                </a:lnTo>
                <a:lnTo>
                  <a:pt x="92541" y="49709"/>
                </a:lnTo>
                <a:cubicBezTo>
                  <a:pt x="95339" y="46911"/>
                  <a:pt x="99864" y="46911"/>
                  <a:pt x="102632" y="49709"/>
                </a:cubicBezTo>
                <a:cubicBezTo>
                  <a:pt x="105400" y="52507"/>
                  <a:pt x="105430" y="57031"/>
                  <a:pt x="102632" y="59799"/>
                </a:cubicBezTo>
                <a:lnTo>
                  <a:pt x="86261" y="76170"/>
                </a:lnTo>
                <a:lnTo>
                  <a:pt x="102632" y="92541"/>
                </a:lnTo>
                <a:cubicBezTo>
                  <a:pt x="105430" y="95339"/>
                  <a:pt x="105430" y="99864"/>
                  <a:pt x="102632" y="102632"/>
                </a:cubicBezTo>
                <a:cubicBezTo>
                  <a:pt x="99834" y="105400"/>
                  <a:pt x="95310" y="105430"/>
                  <a:pt x="92541" y="102632"/>
                </a:cubicBezTo>
                <a:lnTo>
                  <a:pt x="76170" y="86261"/>
                </a:lnTo>
                <a:lnTo>
                  <a:pt x="59799" y="102632"/>
                </a:lnTo>
                <a:cubicBezTo>
                  <a:pt x="57001" y="105430"/>
                  <a:pt x="52477" y="105430"/>
                  <a:pt x="49709" y="102632"/>
                </a:cubicBezTo>
                <a:cubicBezTo>
                  <a:pt x="46940" y="99834"/>
                  <a:pt x="46911" y="95310"/>
                  <a:pt x="49709" y="92541"/>
                </a:cubicBezTo>
                <a:lnTo>
                  <a:pt x="66080" y="76170"/>
                </a:lnTo>
                <a:lnTo>
                  <a:pt x="49709" y="59799"/>
                </a:lnTo>
                <a:cubicBezTo>
                  <a:pt x="46911" y="57001"/>
                  <a:pt x="46911" y="52477"/>
                  <a:pt x="49709" y="49709"/>
                </a:cubicBezTo>
                <a:close/>
              </a:path>
            </a:pathLst>
          </a:custGeom>
          <a:solidFill>
            <a:srgbClr val="E7000B"/>
          </a:solidFill>
          <a:ln/>
        </p:spPr>
      </p:sp>
      <p:sp>
        <p:nvSpPr>
          <p:cNvPr id="15" name="Text 13"/>
          <p:cNvSpPr/>
          <p:nvPr/>
        </p:nvSpPr>
        <p:spPr>
          <a:xfrm>
            <a:off x="6838950" y="2476500"/>
            <a:ext cx="4705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700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Hétéroscédasticité détectée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438900" y="2971800"/>
            <a:ext cx="5181600" cy="685800"/>
          </a:xfrm>
          <a:custGeom>
            <a:avLst/>
            <a:gdLst/>
            <a:ahLst/>
            <a:cxnLst/>
            <a:rect l="l" t="t" r="r" b="b"/>
            <a:pathLst>
              <a:path w="5181600" h="685800">
                <a:moveTo>
                  <a:pt x="114302" y="0"/>
                </a:moveTo>
                <a:lnTo>
                  <a:pt x="5067298" y="0"/>
                </a:lnTo>
                <a:cubicBezTo>
                  <a:pt x="5130383" y="0"/>
                  <a:pt x="5181600" y="51217"/>
                  <a:pt x="5181600" y="114302"/>
                </a:cubicBezTo>
                <a:lnTo>
                  <a:pt x="5181600" y="571498"/>
                </a:lnTo>
                <a:cubicBezTo>
                  <a:pt x="5181600" y="634583"/>
                  <a:pt x="5130383" y="685800"/>
                  <a:pt x="5067298" y="685800"/>
                </a:cubicBezTo>
                <a:lnTo>
                  <a:pt x="114302" y="685800"/>
                </a:lnTo>
                <a:cubicBezTo>
                  <a:pt x="51217" y="685800"/>
                  <a:pt x="0" y="634583"/>
                  <a:pt x="0" y="5714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CFDF5"/>
          </a:solidFill>
          <a:ln/>
        </p:spPr>
      </p:sp>
      <p:sp>
        <p:nvSpPr>
          <p:cNvPr id="17" name="Text 15"/>
          <p:cNvSpPr/>
          <p:nvPr/>
        </p:nvSpPr>
        <p:spPr>
          <a:xfrm>
            <a:off x="6553200" y="3086100"/>
            <a:ext cx="5029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 Adoptée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553200" y="335280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Erreurs standards robustes (White)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utilisées pour l'inférence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10300" y="4000500"/>
            <a:ext cx="5600700" cy="1485900"/>
          </a:xfrm>
          <a:custGeom>
            <a:avLst/>
            <a:gdLst/>
            <a:ahLst/>
            <a:cxnLst/>
            <a:rect l="l" t="t" r="r" b="b"/>
            <a:pathLst>
              <a:path w="5600700" h="1485900">
                <a:moveTo>
                  <a:pt x="152394" y="0"/>
                </a:moveTo>
                <a:lnTo>
                  <a:pt x="5448306" y="0"/>
                </a:lnTo>
                <a:cubicBezTo>
                  <a:pt x="5532471" y="0"/>
                  <a:pt x="5600700" y="68229"/>
                  <a:pt x="5600700" y="152394"/>
                </a:cubicBezTo>
                <a:lnTo>
                  <a:pt x="5600700" y="1333506"/>
                </a:lnTo>
                <a:cubicBezTo>
                  <a:pt x="5600700" y="1417671"/>
                  <a:pt x="5532471" y="1485900"/>
                  <a:pt x="5448306" y="1485900"/>
                </a:cubicBezTo>
                <a:lnTo>
                  <a:pt x="152394" y="1485900"/>
                </a:lnTo>
                <a:cubicBezTo>
                  <a:pt x="68229" y="1485900"/>
                  <a:pt x="0" y="1417671"/>
                  <a:pt x="0" y="13335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0" name="Text 18"/>
          <p:cNvSpPr/>
          <p:nvPr/>
        </p:nvSpPr>
        <p:spPr>
          <a:xfrm>
            <a:off x="6400800" y="4191000"/>
            <a:ext cx="530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Interprétation du Graphique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419850" y="46101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00BC7D"/>
          </a:solidFill>
          <a:ln/>
        </p:spPr>
      </p:sp>
      <p:sp>
        <p:nvSpPr>
          <p:cNvPr id="22" name="Text 20"/>
          <p:cNvSpPr/>
          <p:nvPr/>
        </p:nvSpPr>
        <p:spPr>
          <a:xfrm>
            <a:off x="6643688" y="4572000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Motif attendu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Dispersion aléatoire autour de zéro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419850" y="48768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4" name="Text 22"/>
          <p:cNvSpPr/>
          <p:nvPr/>
        </p:nvSpPr>
        <p:spPr>
          <a:xfrm>
            <a:off x="6643688" y="4838700"/>
            <a:ext cx="3314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Observation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Forme d'entonnoir (variance croissante)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19850" y="51435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26" name="Text 24"/>
          <p:cNvSpPr/>
          <p:nvPr/>
        </p:nvSpPr>
        <p:spPr>
          <a:xfrm>
            <a:off x="6643688" y="5105400"/>
            <a:ext cx="2705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Implication 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Violation de l'homoscédasticité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210300" y="5638800"/>
            <a:ext cx="5600700" cy="419100"/>
          </a:xfrm>
          <a:custGeom>
            <a:avLst/>
            <a:gdLst/>
            <a:ahLst/>
            <a:cxnLst/>
            <a:rect l="l" t="t" r="r" b="b"/>
            <a:pathLst>
              <a:path w="5600700" h="419100">
                <a:moveTo>
                  <a:pt x="114301" y="0"/>
                </a:moveTo>
                <a:lnTo>
                  <a:pt x="5486399" y="0"/>
                </a:lnTo>
                <a:cubicBezTo>
                  <a:pt x="5549483" y="0"/>
                  <a:pt x="5600700" y="51217"/>
                  <a:pt x="5600700" y="114301"/>
                </a:cubicBezTo>
                <a:lnTo>
                  <a:pt x="5600700" y="304799"/>
                </a:lnTo>
                <a:cubicBezTo>
                  <a:pt x="5600700" y="367883"/>
                  <a:pt x="5549483" y="419100"/>
                  <a:pt x="5486399" y="419100"/>
                </a:cubicBezTo>
                <a:lnTo>
                  <a:pt x="114301" y="419100"/>
                </a:lnTo>
                <a:cubicBezTo>
                  <a:pt x="51217" y="419100"/>
                  <a:pt x="0" y="367883"/>
                  <a:pt x="0" y="30479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28" name="Shape 26"/>
          <p:cNvSpPr/>
          <p:nvPr/>
        </p:nvSpPr>
        <p:spPr>
          <a:xfrm>
            <a:off x="7123629" y="5783582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76286" y="100013"/>
                </a:moveTo>
                <a:cubicBezTo>
                  <a:pt x="78187" y="94204"/>
                  <a:pt x="81989" y="88943"/>
                  <a:pt x="86287" y="84412"/>
                </a:cubicBezTo>
                <a:cubicBezTo>
                  <a:pt x="94804" y="75452"/>
                  <a:pt x="100012" y="63341"/>
                  <a:pt x="100012" y="50006"/>
                </a:cubicBezTo>
                <a:cubicBezTo>
                  <a:pt x="100012" y="22399"/>
                  <a:pt x="77614" y="0"/>
                  <a:pt x="50006" y="0"/>
                </a:cubicBezTo>
                <a:cubicBezTo>
                  <a:pt x="22399" y="0"/>
                  <a:pt x="0" y="22399"/>
                  <a:pt x="0" y="50006"/>
                </a:cubicBezTo>
                <a:cubicBezTo>
                  <a:pt x="0" y="63341"/>
                  <a:pt x="5209" y="75452"/>
                  <a:pt x="13726" y="84412"/>
                </a:cubicBezTo>
                <a:cubicBezTo>
                  <a:pt x="18023" y="88943"/>
                  <a:pt x="21852" y="94204"/>
                  <a:pt x="23727" y="100013"/>
                </a:cubicBezTo>
                <a:lnTo>
                  <a:pt x="76260" y="100013"/>
                </a:lnTo>
                <a:close/>
                <a:moveTo>
                  <a:pt x="75009" y="112514"/>
                </a:moveTo>
                <a:lnTo>
                  <a:pt x="25003" y="112514"/>
                </a:lnTo>
                <a:lnTo>
                  <a:pt x="25003" y="116681"/>
                </a:lnTo>
                <a:cubicBezTo>
                  <a:pt x="25003" y="128193"/>
                  <a:pt x="34327" y="137517"/>
                  <a:pt x="45839" y="137517"/>
                </a:cubicBezTo>
                <a:lnTo>
                  <a:pt x="54173" y="137517"/>
                </a:lnTo>
                <a:cubicBezTo>
                  <a:pt x="65685" y="137517"/>
                  <a:pt x="75009" y="128193"/>
                  <a:pt x="75009" y="116681"/>
                </a:cubicBezTo>
                <a:lnTo>
                  <a:pt x="75009" y="112514"/>
                </a:lnTo>
                <a:close/>
                <a:moveTo>
                  <a:pt x="47923" y="29170"/>
                </a:moveTo>
                <a:cubicBezTo>
                  <a:pt x="37557" y="29170"/>
                  <a:pt x="29170" y="37557"/>
                  <a:pt x="29170" y="47923"/>
                </a:cubicBezTo>
                <a:cubicBezTo>
                  <a:pt x="29170" y="51387"/>
                  <a:pt x="26384" y="54173"/>
                  <a:pt x="22920" y="54173"/>
                </a:cubicBezTo>
                <a:cubicBezTo>
                  <a:pt x="19456" y="54173"/>
                  <a:pt x="16669" y="51387"/>
                  <a:pt x="16669" y="47923"/>
                </a:cubicBezTo>
                <a:cubicBezTo>
                  <a:pt x="16669" y="30655"/>
                  <a:pt x="30655" y="16669"/>
                  <a:pt x="47923" y="16669"/>
                </a:cubicBezTo>
                <a:cubicBezTo>
                  <a:pt x="51387" y="16669"/>
                  <a:pt x="54173" y="19456"/>
                  <a:pt x="54173" y="22920"/>
                </a:cubicBezTo>
                <a:cubicBezTo>
                  <a:pt x="54173" y="26384"/>
                  <a:pt x="51387" y="29170"/>
                  <a:pt x="47923" y="29170"/>
                </a:cubicBezTo>
                <a:close/>
              </a:path>
            </a:pathLst>
          </a:custGeom>
          <a:solidFill>
            <a:srgbClr val="193CB8"/>
          </a:solidFill>
          <a:ln/>
        </p:spPr>
      </p:sp>
      <p:sp>
        <p:nvSpPr>
          <p:cNvPr id="29" name="Text 27"/>
          <p:cNvSpPr/>
          <p:nvPr/>
        </p:nvSpPr>
        <p:spPr>
          <a:xfrm>
            <a:off x="6519863" y="5753100"/>
            <a:ext cx="521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93C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variance des résidus augmente avec les valeurs ajustées</a:t>
            </a:r>
            <a:endParaRPr lang="en-US" sz="1600" dirty="0"/>
          </a:p>
        </p:txBody>
      </p:sp>
      <p:pic>
        <p:nvPicPr>
          <p:cNvPr id="30" name="Image 0" descr="https://kimi-img.moonshot.cn/pub/slides/26-02-06-08:54:40-d62jnk6faja4sji489j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1514475"/>
            <a:ext cx="5405718" cy="3657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8183" y="328183"/>
            <a:ext cx="11593066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b="1" spc="45" kern="0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03. Modélisation et Estimation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8183" y="525093"/>
            <a:ext cx="11658703" cy="295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38" b="1" dirty="0">
                <a:solidFill>
                  <a:srgbClr val="0F17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Diagnostic de Normalité des Résidus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36272" y="951731"/>
            <a:ext cx="5861273" cy="4594563"/>
          </a:xfrm>
          <a:custGeom>
            <a:avLst/>
            <a:gdLst/>
            <a:ahLst/>
            <a:cxnLst/>
            <a:rect l="l" t="t" r="r" b="b"/>
            <a:pathLst>
              <a:path w="5861273" h="4594563">
                <a:moveTo>
                  <a:pt x="135710" y="0"/>
                </a:moveTo>
                <a:lnTo>
                  <a:pt x="5725563" y="0"/>
                </a:lnTo>
                <a:cubicBezTo>
                  <a:pt x="5800514" y="0"/>
                  <a:pt x="5861273" y="58770"/>
                  <a:pt x="5861273" y="131267"/>
                </a:cubicBezTo>
                <a:lnTo>
                  <a:pt x="5861273" y="4463296"/>
                </a:lnTo>
                <a:cubicBezTo>
                  <a:pt x="5861273" y="4535792"/>
                  <a:pt x="5800514" y="4594563"/>
                  <a:pt x="5725563" y="4594563"/>
                </a:cubicBezTo>
                <a:lnTo>
                  <a:pt x="135710" y="4594563"/>
                </a:lnTo>
                <a:cubicBezTo>
                  <a:pt x="60759" y="4594563"/>
                  <a:pt x="0" y="4535793"/>
                  <a:pt x="0" y="4463296"/>
                </a:cubicBezTo>
                <a:lnTo>
                  <a:pt x="0" y="131267"/>
                </a:lnTo>
                <a:cubicBezTo>
                  <a:pt x="0" y="58819"/>
                  <a:pt x="60810" y="0"/>
                  <a:pt x="1357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23069" dist="82046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492275" y="5021201"/>
            <a:ext cx="5341179" cy="361001"/>
          </a:xfrm>
          <a:custGeom>
            <a:avLst/>
            <a:gdLst/>
            <a:ahLst/>
            <a:cxnLst/>
            <a:rect l="l" t="t" r="r" b="b"/>
            <a:pathLst>
              <a:path w="5341179" h="361001">
                <a:moveTo>
                  <a:pt x="98456" y="0"/>
                </a:moveTo>
                <a:lnTo>
                  <a:pt x="5242723" y="0"/>
                </a:lnTo>
                <a:cubicBezTo>
                  <a:pt x="5297062" y="0"/>
                  <a:pt x="5341179" y="44117"/>
                  <a:pt x="5341179" y="98456"/>
                </a:cubicBezTo>
                <a:lnTo>
                  <a:pt x="5341179" y="262545"/>
                </a:lnTo>
                <a:cubicBezTo>
                  <a:pt x="5341179" y="316921"/>
                  <a:pt x="5297099" y="361001"/>
                  <a:pt x="5242723" y="361001"/>
                </a:cubicBezTo>
                <a:lnTo>
                  <a:pt x="98456" y="361001"/>
                </a:lnTo>
                <a:cubicBezTo>
                  <a:pt x="44117" y="361001"/>
                  <a:pt x="0" y="316885"/>
                  <a:pt x="0" y="262545"/>
                </a:cubicBezTo>
                <a:lnTo>
                  <a:pt x="0" y="98456"/>
                </a:lnTo>
                <a:cubicBezTo>
                  <a:pt x="0" y="44117"/>
                  <a:pt x="44117" y="0"/>
                  <a:pt x="98456" y="0"/>
                </a:cubicBezTo>
                <a:close/>
              </a:path>
            </a:pathLst>
          </a:custGeom>
          <a:solidFill>
            <a:srgbClr val="F8FAFC"/>
          </a:solidFill>
          <a:ln/>
        </p:spPr>
      </p:sp>
      <p:sp>
        <p:nvSpPr>
          <p:cNvPr id="6" name="Text 4"/>
          <p:cNvSpPr/>
          <p:nvPr/>
        </p:nvSpPr>
        <p:spPr>
          <a:xfrm>
            <a:off x="562013" y="5119655"/>
            <a:ext cx="5201701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Interprétation :</a:t>
            </a:r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Points alignés sur la diagonale → Normalité confirmée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195276" y="951731"/>
            <a:ext cx="5669362" cy="4594563"/>
          </a:xfrm>
          <a:custGeom>
            <a:avLst/>
            <a:gdLst/>
            <a:ahLst/>
            <a:cxnLst/>
            <a:rect l="l" t="t" r="r" b="b"/>
            <a:pathLst>
              <a:path w="5669362" h="4594563">
                <a:moveTo>
                  <a:pt x="131267" y="0"/>
                </a:moveTo>
                <a:lnTo>
                  <a:pt x="5538095" y="0"/>
                </a:lnTo>
                <a:cubicBezTo>
                  <a:pt x="5610592" y="0"/>
                  <a:pt x="5669362" y="58770"/>
                  <a:pt x="5669362" y="131267"/>
                </a:cubicBezTo>
                <a:lnTo>
                  <a:pt x="5669362" y="4463296"/>
                </a:lnTo>
                <a:cubicBezTo>
                  <a:pt x="5669362" y="4535792"/>
                  <a:pt x="5610592" y="4594563"/>
                  <a:pt x="5538095" y="4594563"/>
                </a:cubicBezTo>
                <a:lnTo>
                  <a:pt x="131267" y="4594563"/>
                </a:lnTo>
                <a:cubicBezTo>
                  <a:pt x="58770" y="4594563"/>
                  <a:pt x="0" y="4535793"/>
                  <a:pt x="0" y="4463296"/>
                </a:cubicBezTo>
                <a:lnTo>
                  <a:pt x="0" y="131267"/>
                </a:lnTo>
                <a:cubicBezTo>
                  <a:pt x="0" y="58819"/>
                  <a:pt x="58819" y="0"/>
                  <a:pt x="13126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23069" dist="82046" dir="5400000">
              <a:srgbClr val="000000">
                <a:alpha val="10196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6359367" y="5021201"/>
            <a:ext cx="5341179" cy="361001"/>
          </a:xfrm>
          <a:custGeom>
            <a:avLst/>
            <a:gdLst/>
            <a:ahLst/>
            <a:cxnLst/>
            <a:rect l="l" t="t" r="r" b="b"/>
            <a:pathLst>
              <a:path w="5341179" h="361001">
                <a:moveTo>
                  <a:pt x="98456" y="0"/>
                </a:moveTo>
                <a:lnTo>
                  <a:pt x="5242723" y="0"/>
                </a:lnTo>
                <a:cubicBezTo>
                  <a:pt x="5297062" y="0"/>
                  <a:pt x="5341179" y="44117"/>
                  <a:pt x="5341179" y="98456"/>
                </a:cubicBezTo>
                <a:lnTo>
                  <a:pt x="5341179" y="262545"/>
                </a:lnTo>
                <a:cubicBezTo>
                  <a:pt x="5341179" y="316921"/>
                  <a:pt x="5297099" y="361001"/>
                  <a:pt x="5242723" y="361001"/>
                </a:cubicBezTo>
                <a:lnTo>
                  <a:pt x="98456" y="361001"/>
                </a:lnTo>
                <a:cubicBezTo>
                  <a:pt x="44117" y="361001"/>
                  <a:pt x="0" y="316885"/>
                  <a:pt x="0" y="262545"/>
                </a:cubicBezTo>
                <a:lnTo>
                  <a:pt x="0" y="98456"/>
                </a:lnTo>
                <a:cubicBezTo>
                  <a:pt x="0" y="44117"/>
                  <a:pt x="44117" y="0"/>
                  <a:pt x="98456" y="0"/>
                </a:cubicBezTo>
                <a:close/>
              </a:path>
            </a:pathLst>
          </a:custGeom>
          <a:solidFill>
            <a:srgbClr val="F8FAFC"/>
          </a:solidFill>
          <a:ln/>
        </p:spPr>
      </p:sp>
      <p:sp>
        <p:nvSpPr>
          <p:cNvPr id="9" name="Text 7"/>
          <p:cNvSpPr/>
          <p:nvPr/>
        </p:nvSpPr>
        <p:spPr>
          <a:xfrm>
            <a:off x="6429106" y="5119655"/>
            <a:ext cx="5201701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b="1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Forme :</a:t>
            </a:r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3141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Distribution approximativement normale (cloche)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28183" y="5677567"/>
            <a:ext cx="3757696" cy="853276"/>
          </a:xfrm>
          <a:custGeom>
            <a:avLst/>
            <a:gdLst/>
            <a:ahLst/>
            <a:cxnLst/>
            <a:rect l="l" t="t" r="r" b="b"/>
            <a:pathLst>
              <a:path w="3757696" h="853276">
                <a:moveTo>
                  <a:pt x="98451" y="0"/>
                </a:moveTo>
                <a:lnTo>
                  <a:pt x="3659245" y="0"/>
                </a:lnTo>
                <a:cubicBezTo>
                  <a:pt x="3713618" y="0"/>
                  <a:pt x="3757696" y="44078"/>
                  <a:pt x="3757696" y="98451"/>
                </a:cubicBezTo>
                <a:lnTo>
                  <a:pt x="3757696" y="754825"/>
                </a:lnTo>
                <a:cubicBezTo>
                  <a:pt x="3757696" y="809198"/>
                  <a:pt x="3713618" y="853276"/>
                  <a:pt x="3659245" y="853276"/>
                </a:cubicBezTo>
                <a:lnTo>
                  <a:pt x="98451" y="853276"/>
                </a:lnTo>
                <a:cubicBezTo>
                  <a:pt x="44078" y="853276"/>
                  <a:pt x="0" y="809198"/>
                  <a:pt x="0" y="754825"/>
                </a:cubicBezTo>
                <a:lnTo>
                  <a:pt x="0" y="98451"/>
                </a:lnTo>
                <a:cubicBezTo>
                  <a:pt x="0" y="44078"/>
                  <a:pt x="44078" y="0"/>
                  <a:pt x="9845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23069" dist="82046" dir="5400000">
              <a:srgbClr val="000000">
                <a:alpha val="10196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430740" y="5808840"/>
            <a:ext cx="3552581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de Shapiro-Wilk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18433" y="6005750"/>
            <a:ext cx="3577195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92" b="1" dirty="0">
                <a:solidFill>
                  <a:srgbClr val="155D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 = 0.999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30740" y="6235478"/>
            <a:ext cx="3552581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 = 0.047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17665" y="5677567"/>
            <a:ext cx="3757696" cy="853276"/>
          </a:xfrm>
          <a:custGeom>
            <a:avLst/>
            <a:gdLst/>
            <a:ahLst/>
            <a:cxnLst/>
            <a:rect l="l" t="t" r="r" b="b"/>
            <a:pathLst>
              <a:path w="3757696" h="853276">
                <a:moveTo>
                  <a:pt x="98451" y="0"/>
                </a:moveTo>
                <a:lnTo>
                  <a:pt x="3659245" y="0"/>
                </a:lnTo>
                <a:cubicBezTo>
                  <a:pt x="3713618" y="0"/>
                  <a:pt x="3757696" y="44078"/>
                  <a:pt x="3757696" y="98451"/>
                </a:cubicBezTo>
                <a:lnTo>
                  <a:pt x="3757696" y="754825"/>
                </a:lnTo>
                <a:cubicBezTo>
                  <a:pt x="3757696" y="809198"/>
                  <a:pt x="3713618" y="853276"/>
                  <a:pt x="3659245" y="853276"/>
                </a:cubicBezTo>
                <a:lnTo>
                  <a:pt x="98451" y="853276"/>
                </a:lnTo>
                <a:cubicBezTo>
                  <a:pt x="44078" y="853276"/>
                  <a:pt x="0" y="809198"/>
                  <a:pt x="0" y="754825"/>
                </a:cubicBezTo>
                <a:lnTo>
                  <a:pt x="0" y="98451"/>
                </a:lnTo>
                <a:cubicBezTo>
                  <a:pt x="0" y="44078"/>
                  <a:pt x="44078" y="0"/>
                  <a:pt x="9845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23069" dist="82046" dir="5400000">
              <a:srgbClr val="000000">
                <a:alpha val="10196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4320222" y="5808840"/>
            <a:ext cx="3552581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Asymétrie (Skewness)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307915" y="6005750"/>
            <a:ext cx="3577195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92" b="1" dirty="0">
                <a:solidFill>
                  <a:srgbClr val="00996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≈ 0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320222" y="6235478"/>
            <a:ext cx="3552581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Distribution symétrique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07249" y="5677567"/>
            <a:ext cx="3757696" cy="853276"/>
          </a:xfrm>
          <a:custGeom>
            <a:avLst/>
            <a:gdLst/>
            <a:ahLst/>
            <a:cxnLst/>
            <a:rect l="l" t="t" r="r" b="b"/>
            <a:pathLst>
              <a:path w="3757696" h="853276">
                <a:moveTo>
                  <a:pt x="98451" y="0"/>
                </a:moveTo>
                <a:lnTo>
                  <a:pt x="3659245" y="0"/>
                </a:lnTo>
                <a:cubicBezTo>
                  <a:pt x="3713618" y="0"/>
                  <a:pt x="3757696" y="44078"/>
                  <a:pt x="3757696" y="98451"/>
                </a:cubicBezTo>
                <a:lnTo>
                  <a:pt x="3757696" y="754825"/>
                </a:lnTo>
                <a:cubicBezTo>
                  <a:pt x="3757696" y="809198"/>
                  <a:pt x="3713618" y="853276"/>
                  <a:pt x="3659245" y="853276"/>
                </a:cubicBezTo>
                <a:lnTo>
                  <a:pt x="98451" y="853276"/>
                </a:lnTo>
                <a:cubicBezTo>
                  <a:pt x="44078" y="853276"/>
                  <a:pt x="0" y="809198"/>
                  <a:pt x="0" y="754825"/>
                </a:cubicBezTo>
                <a:lnTo>
                  <a:pt x="0" y="98451"/>
                </a:lnTo>
                <a:cubicBezTo>
                  <a:pt x="0" y="44078"/>
                  <a:pt x="44078" y="0"/>
                  <a:pt x="9845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23069" dist="82046" dir="5400000">
              <a:srgbClr val="000000">
                <a:alpha val="10196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8209807" y="5808840"/>
            <a:ext cx="3552581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45556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Aplatissement (Kurtosis)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197500" y="6005750"/>
            <a:ext cx="3577195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92" b="1" dirty="0">
                <a:solidFill>
                  <a:srgbClr val="E171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≈ 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209807" y="6235478"/>
            <a:ext cx="3552581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62748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Proche de la normale</a:t>
            </a:r>
            <a:endParaRPr lang="en-US" sz="1600" dirty="0"/>
          </a:p>
        </p:txBody>
      </p:sp>
      <p:pic>
        <p:nvPicPr>
          <p:cNvPr id="22" name="Image 0" descr="https://kimi-img.moonshot.cn/pub/slides/26-02-07-06:11:39-d636e6sbcdrkgn4h37m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3978" y="1444005"/>
            <a:ext cx="5671521" cy="3400346"/>
          </a:xfrm>
          <a:prstGeom prst="rect">
            <a:avLst/>
          </a:prstGeom>
        </p:spPr>
      </p:pic>
      <p:pic>
        <p:nvPicPr>
          <p:cNvPr id="23" name="Image 1" descr="https://kimi-img.moonshot.cn/pub/slides/26-02-07-22:20:22-d63kk9kpm1tfvstktu5g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6359367" y="1173907"/>
            <a:ext cx="5138623" cy="3670445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Modélisation du Prix Immobilier - Analyse Économétrique</dc:title>
  <dc:subject>Modélisation du Prix Immobilier - Analyse Économétrique</dc:subject>
  <dc:creator>Kimi</dc:creator>
  <cp:lastModifiedBy>Kimi</cp:lastModifiedBy>
  <cp:revision>1</cp:revision>
  <dcterms:created xsi:type="dcterms:W3CDTF">2026-02-07T19:59:23Z</dcterms:created>
  <dcterms:modified xsi:type="dcterms:W3CDTF">2026-02-07T19:59:23Z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{"Label":"Modélisation du Prix Immobilier - Analyse Économétrique","ContentProducer":"001191110108MACG2KBH8F10000","ProduceID":"19c351f0-6662-88d5-8000-0000d48294ad","ReservedCode1":"","ContentPropagator":"001191110108MACG2KBH8F20000","PropagateID":"19c351f0-6662-88d5-8000-0000d48294ad","ReservedCode2":""}</vt:lpwstr>
  </property>
</Properties>
</file>